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84"/>
  </p:notesMasterIdLst>
  <p:sldIdLst>
    <p:sldId id="356" r:id="rId2"/>
    <p:sldId id="357" r:id="rId3"/>
    <p:sldId id="700" r:id="rId4"/>
    <p:sldId id="701" r:id="rId5"/>
    <p:sldId id="702" r:id="rId6"/>
    <p:sldId id="257" r:id="rId7"/>
    <p:sldId id="703" r:id="rId8"/>
    <p:sldId id="704" r:id="rId9"/>
    <p:sldId id="705" r:id="rId10"/>
    <p:sldId id="706" r:id="rId11"/>
    <p:sldId id="707" r:id="rId12"/>
    <p:sldId id="708" r:id="rId13"/>
    <p:sldId id="709" r:id="rId14"/>
    <p:sldId id="710" r:id="rId15"/>
    <p:sldId id="711" r:id="rId16"/>
    <p:sldId id="712" r:id="rId17"/>
    <p:sldId id="713" r:id="rId18"/>
    <p:sldId id="714" r:id="rId19"/>
    <p:sldId id="715" r:id="rId20"/>
    <p:sldId id="716" r:id="rId21"/>
    <p:sldId id="717" r:id="rId22"/>
    <p:sldId id="718" r:id="rId23"/>
    <p:sldId id="757" r:id="rId24"/>
    <p:sldId id="758" r:id="rId25"/>
    <p:sldId id="759" r:id="rId26"/>
    <p:sldId id="760" r:id="rId27"/>
    <p:sldId id="761" r:id="rId28"/>
    <p:sldId id="762" r:id="rId29"/>
    <p:sldId id="763" r:id="rId30"/>
    <p:sldId id="719" r:id="rId31"/>
    <p:sldId id="720" r:id="rId32"/>
    <p:sldId id="721" r:id="rId33"/>
    <p:sldId id="722" r:id="rId34"/>
    <p:sldId id="723" r:id="rId35"/>
    <p:sldId id="724" r:id="rId36"/>
    <p:sldId id="725" r:id="rId37"/>
    <p:sldId id="726" r:id="rId38"/>
    <p:sldId id="727" r:id="rId39"/>
    <p:sldId id="728" r:id="rId40"/>
    <p:sldId id="729" r:id="rId41"/>
    <p:sldId id="730" r:id="rId42"/>
    <p:sldId id="731" r:id="rId43"/>
    <p:sldId id="732" r:id="rId44"/>
    <p:sldId id="740" r:id="rId45"/>
    <p:sldId id="741" r:id="rId46"/>
    <p:sldId id="742" r:id="rId47"/>
    <p:sldId id="743" r:id="rId48"/>
    <p:sldId id="744" r:id="rId49"/>
    <p:sldId id="745" r:id="rId50"/>
    <p:sldId id="746" r:id="rId51"/>
    <p:sldId id="747" r:id="rId52"/>
    <p:sldId id="748" r:id="rId53"/>
    <p:sldId id="749" r:id="rId54"/>
    <p:sldId id="750" r:id="rId55"/>
    <p:sldId id="751" r:id="rId56"/>
    <p:sldId id="752" r:id="rId57"/>
    <p:sldId id="753" r:id="rId58"/>
    <p:sldId id="754" r:id="rId59"/>
    <p:sldId id="755" r:id="rId60"/>
    <p:sldId id="764" r:id="rId61"/>
    <p:sldId id="392" r:id="rId62"/>
    <p:sldId id="393" r:id="rId63"/>
    <p:sldId id="394" r:id="rId64"/>
    <p:sldId id="397" r:id="rId65"/>
    <p:sldId id="398" r:id="rId66"/>
    <p:sldId id="399" r:id="rId67"/>
    <p:sldId id="632" r:id="rId68"/>
    <p:sldId id="400" r:id="rId69"/>
    <p:sldId id="401" r:id="rId70"/>
    <p:sldId id="402" r:id="rId71"/>
    <p:sldId id="403" r:id="rId72"/>
    <p:sldId id="404" r:id="rId73"/>
    <p:sldId id="405" r:id="rId74"/>
    <p:sldId id="406" r:id="rId75"/>
    <p:sldId id="407" r:id="rId76"/>
    <p:sldId id="408" r:id="rId77"/>
    <p:sldId id="409" r:id="rId78"/>
    <p:sldId id="410" r:id="rId79"/>
    <p:sldId id="634" r:id="rId80"/>
    <p:sldId id="411" r:id="rId81"/>
    <p:sldId id="412" r:id="rId82"/>
    <p:sldId id="413" r:id="rId83"/>
    <p:sldId id="414" r:id="rId84"/>
    <p:sldId id="415" r:id="rId85"/>
    <p:sldId id="416" r:id="rId86"/>
    <p:sldId id="417" r:id="rId87"/>
    <p:sldId id="418" r:id="rId88"/>
    <p:sldId id="419" r:id="rId89"/>
    <p:sldId id="420" r:id="rId90"/>
    <p:sldId id="421" r:id="rId91"/>
    <p:sldId id="422" r:id="rId92"/>
    <p:sldId id="423" r:id="rId93"/>
    <p:sldId id="424" r:id="rId94"/>
    <p:sldId id="635" r:id="rId95"/>
    <p:sldId id="425" r:id="rId96"/>
    <p:sldId id="426" r:id="rId97"/>
    <p:sldId id="427" r:id="rId98"/>
    <p:sldId id="636" r:id="rId99"/>
    <p:sldId id="637" r:id="rId100"/>
    <p:sldId id="638" r:id="rId101"/>
    <p:sldId id="639" r:id="rId102"/>
    <p:sldId id="471" r:id="rId103"/>
    <p:sldId id="472" r:id="rId104"/>
    <p:sldId id="434" r:id="rId105"/>
    <p:sldId id="631" r:id="rId106"/>
    <p:sldId id="683" r:id="rId107"/>
    <p:sldId id="684" r:id="rId108"/>
    <p:sldId id="685" r:id="rId109"/>
    <p:sldId id="435" r:id="rId110"/>
    <p:sldId id="686" r:id="rId111"/>
    <p:sldId id="436" r:id="rId112"/>
    <p:sldId id="469" r:id="rId113"/>
    <p:sldId id="640" r:id="rId114"/>
    <p:sldId id="438" r:id="rId115"/>
    <p:sldId id="439" r:id="rId116"/>
    <p:sldId id="470" r:id="rId117"/>
    <p:sldId id="440" r:id="rId118"/>
    <p:sldId id="441" r:id="rId119"/>
    <p:sldId id="442" r:id="rId120"/>
    <p:sldId id="473" r:id="rId121"/>
    <p:sldId id="474" r:id="rId122"/>
    <p:sldId id="475" r:id="rId123"/>
    <p:sldId id="443" r:id="rId124"/>
    <p:sldId id="476" r:id="rId125"/>
    <p:sldId id="444" r:id="rId126"/>
    <p:sldId id="445" r:id="rId127"/>
    <p:sldId id="477" r:id="rId128"/>
    <p:sldId id="446" r:id="rId129"/>
    <p:sldId id="478" r:id="rId130"/>
    <p:sldId id="447" r:id="rId131"/>
    <p:sldId id="448" r:id="rId132"/>
    <p:sldId id="449" r:id="rId133"/>
    <p:sldId id="479" r:id="rId134"/>
    <p:sldId id="450" r:id="rId135"/>
    <p:sldId id="451" r:id="rId136"/>
    <p:sldId id="495" r:id="rId137"/>
    <p:sldId id="481" r:id="rId138"/>
    <p:sldId id="452" r:id="rId139"/>
    <p:sldId id="453" r:id="rId140"/>
    <p:sldId id="454" r:id="rId141"/>
    <p:sldId id="455" r:id="rId142"/>
    <p:sldId id="456" r:id="rId143"/>
    <p:sldId id="488" r:id="rId144"/>
    <p:sldId id="489" r:id="rId145"/>
    <p:sldId id="490" r:id="rId146"/>
    <p:sldId id="491" r:id="rId147"/>
    <p:sldId id="492" r:id="rId148"/>
    <p:sldId id="493" r:id="rId149"/>
    <p:sldId id="494" r:id="rId150"/>
    <p:sldId id="542" r:id="rId151"/>
    <p:sldId id="541" r:id="rId152"/>
    <p:sldId id="543" r:id="rId153"/>
    <p:sldId id="544" r:id="rId154"/>
    <p:sldId id="545" r:id="rId155"/>
    <p:sldId id="546" r:id="rId156"/>
    <p:sldId id="547" r:id="rId157"/>
    <p:sldId id="548" r:id="rId158"/>
    <p:sldId id="549" r:id="rId159"/>
    <p:sldId id="550" r:id="rId160"/>
    <p:sldId id="551" r:id="rId161"/>
    <p:sldId id="552" r:id="rId162"/>
    <p:sldId id="553" r:id="rId163"/>
    <p:sldId id="540" r:id="rId164"/>
    <p:sldId id="641" r:id="rId165"/>
    <p:sldId id="691" r:id="rId166"/>
    <p:sldId id="688" r:id="rId167"/>
    <p:sldId id="687" r:id="rId168"/>
    <p:sldId id="690" r:id="rId169"/>
    <p:sldId id="570" r:id="rId170"/>
    <p:sldId id="568" r:id="rId171"/>
    <p:sldId id="558" r:id="rId172"/>
    <p:sldId id="559" r:id="rId173"/>
    <p:sldId id="560" r:id="rId174"/>
    <p:sldId id="643" r:id="rId175"/>
    <p:sldId id="561" r:id="rId176"/>
    <p:sldId id="562" r:id="rId177"/>
    <p:sldId id="563" r:id="rId178"/>
    <p:sldId id="564" r:id="rId179"/>
    <p:sldId id="565" r:id="rId180"/>
    <p:sldId id="566" r:id="rId181"/>
    <p:sldId id="692" r:id="rId182"/>
    <p:sldId id="765" r:id="rId1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0485" autoAdjust="0"/>
  </p:normalViewPr>
  <p:slideViewPr>
    <p:cSldViewPr snapToGrid="0">
      <p:cViewPr varScale="1">
        <p:scale>
          <a:sx n="62" d="100"/>
          <a:sy n="62" d="100"/>
        </p:scale>
        <p:origin x="10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3BA1-98C7-4FB8-AD3C-B0CA83A5E6B9}" type="datetimeFigureOut">
              <a:rPr lang="en-US" smtClean="0"/>
              <a:t>2021-12-29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B8B3C-8518-407A-B892-7BACBEC510BF}" type="slidenum">
              <a:rPr lang="en-US" smtClean="0"/>
              <a:t>‹#›</a:t>
            </a:fld>
            <a:endParaRPr lang="en-US"/>
          </a:p>
        </p:txBody>
      </p:sp>
    </p:spTree>
    <p:extLst>
      <p:ext uri="{BB962C8B-B14F-4D97-AF65-F5344CB8AC3E}">
        <p14:creationId xmlns:p14="http://schemas.microsoft.com/office/powerpoint/2010/main" val="445628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148.xml"/><Relationship Id="rId1" Type="http://schemas.openxmlformats.org/officeDocument/2006/relationships/notesMaster" Target="../notesMasters/notesMaster1.xml"/><Relationship Id="rId4" Type="http://schemas.openxmlformats.org/officeDocument/2006/relationships/hyperlink" Target="http://bit.ly/quaesita_datatypes"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qydj.com/united-states-income-brackets-percentiles/?source=post_pag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bit.ly/quaesita_vocab" TargetMode="External"/><Relationship Id="rId2" Type="http://schemas.openxmlformats.org/officeDocument/2006/relationships/slide" Target="../slides/slide171.xml"/><Relationship Id="rId1" Type="http://schemas.openxmlformats.org/officeDocument/2006/relationships/notesMaster" Target="../notesMasters/notesMaster1.xml"/><Relationship Id="rId6" Type="http://schemas.openxmlformats.org/officeDocument/2006/relationships/hyperlink" Target="https://bit.ly/distplushies" TargetMode="External"/><Relationship Id="rId5" Type="http://schemas.openxmlformats.org/officeDocument/2006/relationships/hyperlink" Target="http://bit.ly/quaesita_saddest" TargetMode="External"/><Relationship Id="rId4" Type="http://schemas.openxmlformats.org/officeDocument/2006/relationships/hyperlink" Target="https://en.wikipedia.org/wiki/Empirical_distribution_function" TargetMode="Externa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en.wikipedia.org/wiki/Empirical_distribution_function"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bit.ly/quaesita_statistics" TargetMode="External"/><Relationship Id="rId2" Type="http://schemas.openxmlformats.org/officeDocument/2006/relationships/slide" Target="../slides/slide175.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dsurge.com/news/2018-05-24-most-professors-think-they-re-above-average-teachers-and-that-s-a-problem"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www.purplemath.com/modules/meanmode.htm" TargetMode="External"/><Relationship Id="rId5" Type="http://schemas.openxmlformats.org/officeDocument/2006/relationships/hyperlink" Target="https://www.apa.org/monitor/feb03/overestimate" TargetMode="External"/><Relationship Id="rId4" Type="http://schemas.openxmlformats.org/officeDocument/2006/relationships/hyperlink" Target="https://en.wikipedia.org/wiki/Illusory_superiorit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gaom.com/2014/08/19/93-of-us-think-we-are-above-averag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sycnet.apa.org/record/1990-03261-00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Crime_in_New_York_City"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bit.ly/quaesita_vocab" TargetMode="External"/><Relationship Id="rId5" Type="http://schemas.openxmlformats.org/officeDocument/2006/relationships/hyperlink" Target="http://bit.ly/quaesita_bday" TargetMode="External"/><Relationship Id="rId4" Type="http://schemas.openxmlformats.org/officeDocument/2006/relationships/hyperlink" Target="http://bit.ly/quaesita_popwrong"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bit.ly/quaesita_popwrong"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bit.ly/quaesita_covid"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bit.ly/quaesita_confirmation"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calculator.net/permutation-and-combination-calculator.html?cnv=200&amp;crv=7&amp;x=73&amp;y=20"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bit.ly/quaesita_datatype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bit.ly/quaesita_datatypes"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panix.com/~murphy/bday.html"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panix.com/~murphy/bday.html"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3097786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to choose boxplot over histogram? </a:t>
            </a:r>
          </a:p>
          <a:p>
            <a:endParaRPr lang="en-US" dirty="0" smtClean="0"/>
          </a:p>
          <a:p>
            <a:r>
              <a:rPr lang="en-US" dirty="0" smtClean="0"/>
              <a:t>Normality</a:t>
            </a:r>
            <a:r>
              <a:rPr lang="en-US" baseline="0" dirty="0" smtClean="0"/>
              <a:t> : mean </a:t>
            </a:r>
          </a:p>
          <a:p>
            <a:r>
              <a:rPr lang="en-US" baseline="0" dirty="0" smtClean="0"/>
              <a:t>Skewed : median /IQR / maybe range if no outliers </a:t>
            </a:r>
          </a:p>
          <a:p>
            <a:endParaRPr lang="en-US" baseline="0" dirty="0" smtClean="0"/>
          </a:p>
          <a:p>
            <a:r>
              <a:rPr lang="en-US" baseline="0" dirty="0" smtClean="0"/>
              <a:t>Outliers : IQR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20</a:t>
            </a:fld>
            <a:endParaRPr lang="en-US"/>
          </a:p>
        </p:txBody>
      </p:sp>
    </p:spTree>
    <p:extLst>
      <p:ext uri="{BB962C8B-B14F-4D97-AF65-F5344CB8AC3E}">
        <p14:creationId xmlns:p14="http://schemas.microsoft.com/office/powerpoint/2010/main" val="33381673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more popular?</a:t>
            </a:r>
            <a:r>
              <a:rPr lang="en-US" baseline="0" dirty="0" smtClean="0"/>
              <a:t> </a:t>
            </a:r>
          </a:p>
          <a:p>
            <a:endParaRPr lang="en-US" baseline="0" dirty="0" smtClean="0"/>
          </a:p>
          <a:p>
            <a:r>
              <a:rPr lang="en-US" baseline="0" dirty="0" smtClean="0"/>
              <a:t>U add money to the bucket </a:t>
            </a:r>
          </a:p>
          <a:p>
            <a:endParaRPr lang="en-US" baseline="0" dirty="0" smtClean="0"/>
          </a:p>
          <a:p>
            <a:r>
              <a:rPr lang="en-US" baseline="0" dirty="0" smtClean="0"/>
              <a:t>The higher the bucket, the most popular AKA probable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144</a:t>
            </a:fld>
            <a:endParaRPr lang="en-US"/>
          </a:p>
        </p:txBody>
      </p:sp>
    </p:spTree>
    <p:extLst>
      <p:ext uri="{BB962C8B-B14F-4D97-AF65-F5344CB8AC3E}">
        <p14:creationId xmlns:p14="http://schemas.microsoft.com/office/powerpoint/2010/main" val="31013801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Histogram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Histograms are one way (among many) of summarizing and displaying our sample data. Their blocks are taller for more popular values of the data.</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145</a:t>
            </a:fld>
            <a:endParaRPr lang="en-US"/>
          </a:p>
        </p:txBody>
      </p:sp>
    </p:spTree>
    <p:extLst>
      <p:ext uri="{BB962C8B-B14F-4D97-AF65-F5344CB8AC3E}">
        <p14:creationId xmlns:p14="http://schemas.microsoft.com/office/powerpoint/2010/main" val="31257265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distribution is a way to express the probabilities of the entire set of values that X can take.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146</a:t>
            </a:fld>
            <a:endParaRPr lang="en-US"/>
          </a:p>
        </p:txBody>
      </p:sp>
    </p:spTree>
    <p:extLst>
      <p:ext uri="{BB962C8B-B14F-4D97-AF65-F5344CB8AC3E}">
        <p14:creationId xmlns:p14="http://schemas.microsoft.com/office/powerpoint/2010/main" val="26809446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we can clearly see that the two most common categories are 100–200 and 400–500</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147</a:t>
            </a:fld>
            <a:endParaRPr lang="en-US"/>
          </a:p>
        </p:txBody>
      </p:sp>
    </p:spTree>
    <p:extLst>
      <p:ext uri="{BB962C8B-B14F-4D97-AF65-F5344CB8AC3E}">
        <p14:creationId xmlns:p14="http://schemas.microsoft.com/office/powerpoint/2010/main" val="26386255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Horizontal axis: population data values. Vertical axis: relative popularity.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I’ve explained in detail </a:t>
            </a:r>
            <a:r>
              <a:rPr lang="en-US" sz="1200" b="0" i="0" u="sng" kern="1200" dirty="0" smtClean="0">
                <a:solidFill>
                  <a:schemeClr val="tx1"/>
                </a:solidFill>
                <a:effectLst/>
                <a:latin typeface="+mn-lt"/>
                <a:ea typeface="+mn-ea"/>
                <a:cs typeface="+mn-cs"/>
                <a:hlinkClick r:id="rId3"/>
              </a:rPr>
              <a:t>here</a:t>
            </a:r>
            <a:r>
              <a:rPr lang="en-US" sz="1200" b="0" i="0" kern="1200" dirty="0" smtClean="0">
                <a:solidFill>
                  <a:schemeClr val="tx1"/>
                </a:solidFill>
                <a:effectLst/>
                <a:latin typeface="+mn-lt"/>
                <a:ea typeface="+mn-ea"/>
                <a:cs typeface="+mn-cs"/>
              </a:rPr>
              <a:t>, a distribution is essentially an imaginary idealized </a:t>
            </a:r>
            <a:r>
              <a:rPr lang="en-US" sz="1200" b="0" i="0" u="sng" kern="1200" dirty="0" smtClean="0">
                <a:solidFill>
                  <a:schemeClr val="tx1"/>
                </a:solidFill>
                <a:effectLst/>
                <a:latin typeface="+mn-lt"/>
                <a:ea typeface="+mn-ea"/>
                <a:cs typeface="+mn-cs"/>
                <a:hlinkClick r:id="rId3"/>
              </a:rPr>
              <a:t>bar chart (for discrete R.V.s) or histogram (for continuous R.V.s)</a:t>
            </a:r>
            <a:r>
              <a:rPr lang="en-US" sz="1200" b="0" i="0" kern="1200" dirty="0" smtClean="0">
                <a:solidFill>
                  <a:schemeClr val="tx1"/>
                </a:solidFill>
                <a:effectLst/>
                <a:latin typeface="+mn-lt"/>
                <a:ea typeface="+mn-ea"/>
                <a:cs typeface="+mn-cs"/>
              </a:rPr>
              <a:t>.* In other words, the distribution is taller for more likely values of </a:t>
            </a:r>
            <a:r>
              <a:rPr lang="en-US" sz="1200" b="0" i="1" kern="1200" dirty="0" smtClean="0">
                <a:solidFill>
                  <a:schemeClr val="tx1"/>
                </a:solidFill>
                <a:effectLst/>
                <a:latin typeface="+mn-lt"/>
                <a:ea typeface="+mn-ea"/>
                <a:cs typeface="+mn-cs"/>
              </a:rPr>
              <a:t>X. </a:t>
            </a:r>
            <a:r>
              <a:rPr lang="en-US" sz="1200" b="0" i="0" kern="1200" dirty="0" smtClean="0">
                <a:solidFill>
                  <a:schemeClr val="tx1"/>
                </a:solidFill>
                <a:effectLst/>
                <a:latin typeface="+mn-lt"/>
                <a:ea typeface="+mn-ea"/>
                <a:cs typeface="+mn-cs"/>
              </a:rPr>
              <a:t>The distribution for a fair die has equal height for all outcomes (“</a:t>
            </a:r>
            <a:r>
              <a:rPr lang="en-US" sz="1200" b="0" i="0" u="sng" kern="1200" dirty="0" smtClean="0">
                <a:solidFill>
                  <a:schemeClr val="tx1"/>
                </a:solidFill>
                <a:effectLst/>
                <a:latin typeface="+mn-lt"/>
                <a:ea typeface="+mn-ea"/>
                <a:cs typeface="+mn-cs"/>
                <a:hlinkClick r:id="rId4"/>
              </a:rPr>
              <a:t>discrete</a:t>
            </a:r>
            <a:r>
              <a:rPr lang="en-US" sz="1200" b="0" i="0" kern="1200" dirty="0" smtClean="0">
                <a:solidFill>
                  <a:schemeClr val="tx1"/>
                </a:solidFill>
                <a:effectLst/>
                <a:latin typeface="+mn-lt"/>
                <a:ea typeface="+mn-ea"/>
                <a:cs typeface="+mn-cs"/>
              </a:rPr>
              <a:t> uniform”); not so for a weighted die.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is the “understanding data” article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148</a:t>
            </a:fld>
            <a:endParaRPr lang="en-US"/>
          </a:p>
        </p:txBody>
      </p:sp>
    </p:spTree>
    <p:extLst>
      <p:ext uri="{BB962C8B-B14F-4D97-AF65-F5344CB8AC3E}">
        <p14:creationId xmlns:p14="http://schemas.microsoft.com/office/powerpoint/2010/main" val="41563483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Understanding data. Musings on information, memory… | by Cassie </a:t>
            </a:r>
            <a:r>
              <a:rPr lang="en-US" dirty="0" err="1" smtClean="0"/>
              <a:t>Kozyrkov</a:t>
            </a:r>
            <a:r>
              <a:rPr lang="en-US" dirty="0" smtClean="0"/>
              <a:t> | Towards Data Science</a:t>
            </a:r>
          </a:p>
          <a:p>
            <a:r>
              <a:rPr lang="en-US" dirty="0" smtClean="0"/>
              <a:t>https://towardsdatascience.com/what-is-data-8f94ae3a56b4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149</a:t>
            </a:fld>
            <a:endParaRPr lang="en-US"/>
          </a:p>
        </p:txBody>
      </p:sp>
    </p:spTree>
    <p:extLst>
      <p:ext uri="{BB962C8B-B14F-4D97-AF65-F5344CB8AC3E}">
        <p14:creationId xmlns:p14="http://schemas.microsoft.com/office/powerpoint/2010/main" val="1770411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Histogram</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154</a:t>
            </a:fld>
            <a:endParaRPr lang="en-US"/>
          </a:p>
        </p:txBody>
      </p:sp>
    </p:spTree>
    <p:extLst>
      <p:ext uri="{BB962C8B-B14F-4D97-AF65-F5344CB8AC3E}">
        <p14:creationId xmlns:p14="http://schemas.microsoft.com/office/powerpoint/2010/main" val="9898083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a:t>
            </a:r>
            <a:r>
              <a:rPr lang="en-US" dirty="0" err="1" smtClean="0"/>
              <a:t>probablt</a:t>
            </a:r>
            <a:r>
              <a:rPr lang="en-US" dirty="0" smtClean="0"/>
              <a:t> Between 5 and 6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155</a:t>
            </a:fld>
            <a:endParaRPr lang="en-US"/>
          </a:p>
        </p:txBody>
      </p:sp>
    </p:spTree>
    <p:extLst>
      <p:ext uri="{BB962C8B-B14F-4D97-AF65-F5344CB8AC3E}">
        <p14:creationId xmlns:p14="http://schemas.microsoft.com/office/powerpoint/2010/main" val="345520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Between 5 and 6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156</a:t>
            </a:fld>
            <a:endParaRPr lang="en-US"/>
          </a:p>
        </p:txBody>
      </p:sp>
    </p:spTree>
    <p:extLst>
      <p:ext uri="{BB962C8B-B14F-4D97-AF65-F5344CB8AC3E}">
        <p14:creationId xmlns:p14="http://schemas.microsoft.com/office/powerpoint/2010/main" val="27047333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Majority are between 5.25</a:t>
            </a:r>
            <a:r>
              <a:rPr lang="en-US" baseline="0" dirty="0" smtClean="0"/>
              <a:t> </a:t>
            </a:r>
            <a:r>
              <a:rPr lang="en-US" baseline="0" dirty="0" err="1" smtClean="0"/>
              <a:t>nad</a:t>
            </a:r>
            <a:r>
              <a:rPr lang="en-US" baseline="0" dirty="0" smtClean="0"/>
              <a:t> 5.75</a:t>
            </a:r>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157</a:t>
            </a:fld>
            <a:endParaRPr lang="en-US"/>
          </a:p>
        </p:txBody>
      </p:sp>
    </p:spTree>
    <p:extLst>
      <p:ext uri="{BB962C8B-B14F-4D97-AF65-F5344CB8AC3E}">
        <p14:creationId xmlns:p14="http://schemas.microsoft.com/office/powerpoint/2010/main" val="2154690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21</a:t>
            </a:fld>
            <a:endParaRPr lang="en-US"/>
          </a:p>
        </p:txBody>
      </p:sp>
    </p:spTree>
    <p:extLst>
      <p:ext uri="{BB962C8B-B14F-4D97-AF65-F5344CB8AC3E}">
        <p14:creationId xmlns:p14="http://schemas.microsoft.com/office/powerpoint/2010/main" val="9787042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 and more precise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158</a:t>
            </a:fld>
            <a:endParaRPr lang="en-US"/>
          </a:p>
        </p:txBody>
      </p:sp>
    </p:spTree>
    <p:extLst>
      <p:ext uri="{BB962C8B-B14F-4D97-AF65-F5344CB8AC3E}">
        <p14:creationId xmlns:p14="http://schemas.microsoft.com/office/powerpoint/2010/main" val="533095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a:t>
            </a:r>
            <a:r>
              <a:rPr lang="en-US" baseline="0" dirty="0" smtClean="0"/>
              <a:t> a curve to approximate the histogram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159</a:t>
            </a:fld>
            <a:endParaRPr lang="en-US"/>
          </a:p>
        </p:txBody>
      </p:sp>
    </p:spTree>
    <p:extLst>
      <p:ext uri="{BB962C8B-B14F-4D97-AF65-F5344CB8AC3E}">
        <p14:creationId xmlns:p14="http://schemas.microsoft.com/office/powerpoint/2010/main" val="5554815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a:t>
            </a:r>
            <a:r>
              <a:rPr lang="en-US" dirty="0" err="1" smtClean="0"/>
              <a:t>prob</a:t>
            </a:r>
            <a:r>
              <a:rPr lang="en-US" baseline="0" dirty="0" smtClean="0"/>
              <a:t> at tails </a:t>
            </a:r>
          </a:p>
          <a:p>
            <a:endParaRPr lang="en-US" baseline="0" dirty="0" smtClean="0"/>
          </a:p>
          <a:p>
            <a:r>
              <a:rPr lang="en-US" baseline="0" dirty="0" smtClean="0"/>
              <a:t>And high probability at the peak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160</a:t>
            </a:fld>
            <a:endParaRPr lang="en-US"/>
          </a:p>
        </p:txBody>
      </p:sp>
    </p:spTree>
    <p:extLst>
      <p:ext uri="{BB962C8B-B14F-4D97-AF65-F5344CB8AC3E}">
        <p14:creationId xmlns:p14="http://schemas.microsoft.com/office/powerpoint/2010/main" val="14713194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bins can accommodate this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161</a:t>
            </a:fld>
            <a:endParaRPr lang="en-US"/>
          </a:p>
        </p:txBody>
      </p:sp>
    </p:spTree>
    <p:extLst>
      <p:ext uri="{BB962C8B-B14F-4D97-AF65-F5344CB8AC3E}">
        <p14:creationId xmlns:p14="http://schemas.microsoft.com/office/powerpoint/2010/main" val="38280864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en-US" baseline="0" dirty="0" smtClean="0"/>
              <a:t> precise calculate using calculus or a computer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162</a:t>
            </a:fld>
            <a:endParaRPr lang="en-US"/>
          </a:p>
        </p:txBody>
      </p:sp>
    </p:spTree>
    <p:extLst>
      <p:ext uri="{BB962C8B-B14F-4D97-AF65-F5344CB8AC3E}">
        <p14:creationId xmlns:p14="http://schemas.microsoft.com/office/powerpoint/2010/main" val="31004336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StatQuest</a:t>
            </a:r>
            <a:r>
              <a:rPr lang="en-US" dirty="0" smtClean="0"/>
              <a:t>: What is a statistical distribution? - YouTube</a:t>
            </a:r>
          </a:p>
          <a:p>
            <a:r>
              <a:rPr lang="en-US" dirty="0" smtClean="0"/>
              <a:t>https://www.youtube.com/watch?v=oI3hZJqXJuc</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163</a:t>
            </a:fld>
            <a:endParaRPr lang="en-US"/>
          </a:p>
        </p:txBody>
      </p:sp>
    </p:spTree>
    <p:extLst>
      <p:ext uri="{BB962C8B-B14F-4D97-AF65-F5344CB8AC3E}">
        <p14:creationId xmlns:p14="http://schemas.microsoft.com/office/powerpoint/2010/main" val="39215149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a:t>
            </a:r>
          </a:p>
          <a:p>
            <a:endParaRPr lang="en-US" dirty="0" smtClean="0"/>
          </a:p>
          <a:p>
            <a:r>
              <a:rPr lang="en-US" dirty="0" smtClean="0"/>
              <a:t>Binomial </a:t>
            </a:r>
          </a:p>
          <a:p>
            <a:endParaRPr lang="en-US" dirty="0" smtClean="0"/>
          </a:p>
          <a:p>
            <a:r>
              <a:rPr lang="en-US" dirty="0" smtClean="0"/>
              <a:t>Exponential </a:t>
            </a:r>
          </a:p>
          <a:p>
            <a:endParaRPr lang="en-US" dirty="0" smtClean="0"/>
          </a:p>
          <a:p>
            <a:r>
              <a:rPr lang="en-US" dirty="0" smtClean="0"/>
              <a:t>Gamma </a:t>
            </a:r>
          </a:p>
          <a:p>
            <a:endParaRPr lang="en-US" dirty="0" smtClean="0"/>
          </a:p>
          <a:p>
            <a:r>
              <a:rPr lang="en-US" dirty="0" smtClean="0"/>
              <a:t>Pd</a:t>
            </a:r>
            <a:r>
              <a:rPr lang="en-US" baseline="0" dirty="0" smtClean="0"/>
              <a:t>f </a:t>
            </a:r>
          </a:p>
          <a:p>
            <a:endParaRPr lang="en-US" baseline="0" dirty="0" smtClean="0"/>
          </a:p>
          <a:p>
            <a:r>
              <a:rPr lang="en-US" baseline="0" dirty="0" err="1" smtClean="0"/>
              <a:t>Pmf</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164</a:t>
            </a:fld>
            <a:endParaRPr lang="en-US"/>
          </a:p>
        </p:txBody>
      </p:sp>
    </p:spTree>
    <p:extLst>
      <p:ext uri="{BB962C8B-B14F-4D97-AF65-F5344CB8AC3E}">
        <p14:creationId xmlns:p14="http://schemas.microsoft.com/office/powerpoint/2010/main" val="3876117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p>
        </p:txBody>
      </p:sp>
      <p:sp>
        <p:nvSpPr>
          <p:cNvPr id="4" name="Slide Number Placeholder 3"/>
          <p:cNvSpPr>
            <a:spLocks noGrp="1"/>
          </p:cNvSpPr>
          <p:nvPr>
            <p:ph type="sldNum" sz="quarter" idx="10"/>
          </p:nvPr>
        </p:nvSpPr>
        <p:spPr/>
        <p:txBody>
          <a:bodyPr/>
          <a:lstStyle/>
          <a:p>
            <a:fld id="{17461744-63A4-4FB7-87C1-AD066E313B55}" type="slidenum">
              <a:rPr lang="en-US" smtClean="0"/>
              <a:t>167</a:t>
            </a:fld>
            <a:endParaRPr lang="en-US"/>
          </a:p>
        </p:txBody>
      </p:sp>
    </p:spTree>
    <p:extLst>
      <p:ext uri="{BB962C8B-B14F-4D97-AF65-F5344CB8AC3E}">
        <p14:creationId xmlns:p14="http://schemas.microsoft.com/office/powerpoint/2010/main" val="26093389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a:t>
            </a:r>
          </a:p>
          <a:p>
            <a:endParaRPr lang="en-US" dirty="0" smtClean="0"/>
          </a:p>
          <a:p>
            <a:r>
              <a:rPr lang="en-US" dirty="0" smtClean="0"/>
              <a:t>Binomial </a:t>
            </a:r>
          </a:p>
          <a:p>
            <a:endParaRPr lang="en-US" dirty="0" smtClean="0"/>
          </a:p>
          <a:p>
            <a:r>
              <a:rPr lang="en-US" dirty="0" smtClean="0"/>
              <a:t>Exponential </a:t>
            </a:r>
          </a:p>
          <a:p>
            <a:endParaRPr lang="en-US" dirty="0" smtClean="0"/>
          </a:p>
          <a:p>
            <a:r>
              <a:rPr lang="en-US" dirty="0" smtClean="0"/>
              <a:t>Gamma </a:t>
            </a:r>
          </a:p>
          <a:p>
            <a:endParaRPr lang="en-US" dirty="0" smtClean="0"/>
          </a:p>
          <a:p>
            <a:r>
              <a:rPr lang="en-US" dirty="0" smtClean="0"/>
              <a:t>Pd</a:t>
            </a:r>
            <a:r>
              <a:rPr lang="en-US" baseline="0" dirty="0" smtClean="0"/>
              <a:t>f </a:t>
            </a:r>
          </a:p>
          <a:p>
            <a:endParaRPr lang="en-US" baseline="0" dirty="0" smtClean="0"/>
          </a:p>
          <a:p>
            <a:r>
              <a:rPr lang="en-US" baseline="0" dirty="0" err="1" smtClean="0"/>
              <a:t>Pmf</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168</a:t>
            </a:fld>
            <a:endParaRPr lang="en-US"/>
          </a:p>
        </p:txBody>
      </p:sp>
    </p:spTree>
    <p:extLst>
      <p:ext uri="{BB962C8B-B14F-4D97-AF65-F5344CB8AC3E}">
        <p14:creationId xmlns:p14="http://schemas.microsoft.com/office/powerpoint/2010/main" val="19487264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169</a:t>
            </a:fld>
            <a:endParaRPr lang="en-US"/>
          </a:p>
        </p:txBody>
      </p:sp>
    </p:spTree>
    <p:extLst>
      <p:ext uri="{BB962C8B-B14F-4D97-AF65-F5344CB8AC3E}">
        <p14:creationId xmlns:p14="http://schemas.microsoft.com/office/powerpoint/2010/main" val="708468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example, the mean and median income in the United States </a:t>
            </a:r>
            <a:r>
              <a:rPr lang="en-US" sz="1200" b="0" i="0" u="sng" kern="1200" dirty="0" smtClean="0">
                <a:solidFill>
                  <a:schemeClr val="tx1"/>
                </a:solidFill>
                <a:effectLst/>
                <a:latin typeface="+mn-lt"/>
                <a:ea typeface="+mn-ea"/>
                <a:cs typeface="+mn-cs"/>
                <a:hlinkClick r:id="rId3"/>
              </a:rPr>
              <a:t>differ by about $16,000</a:t>
            </a:r>
            <a:r>
              <a:rPr lang="en-US" sz="1200" b="0" i="0" kern="1200" dirty="0" smtClean="0">
                <a:solidFill>
                  <a:schemeClr val="tx1"/>
                </a:solidFill>
                <a:effectLst/>
                <a:latin typeface="+mn-lt"/>
                <a:ea typeface="+mn-ea"/>
                <a:cs typeface="+mn-cs"/>
              </a:rPr>
              <a:t>. By choosing which value to report as the average, politicians, marketers, and CEOs can draw opposing conclusions from the same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 to avoid?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way to avoid this is to look at the mean, median, and mode of a dataset (again you need all these numbers!). Figure out which one is most appropriate (usually the median for highly skewed datasets such as income, city size, life span, housing prices and so on) and use that if you need a one figure summary. If you can, graph the entire set of values in a histogram and look at the distribution. Try to use more than a single number to describe a dataset, and if you report an average, specify which you are using!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24</a:t>
            </a:fld>
            <a:endParaRPr lang="en-US"/>
          </a:p>
        </p:txBody>
      </p:sp>
    </p:spTree>
    <p:extLst>
      <p:ext uri="{BB962C8B-B14F-4D97-AF65-F5344CB8AC3E}">
        <p14:creationId xmlns:p14="http://schemas.microsoft.com/office/powerpoint/2010/main" val="350369113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of Probability Distributions - Stat Mania English</a:t>
            </a:r>
          </a:p>
          <a:p>
            <a:r>
              <a:rPr lang="en-US" dirty="0" smtClean="0"/>
              <a:t>http://en.statmania.info/2015/08/list-of-probability-distribution.html</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170</a:t>
            </a:fld>
            <a:endParaRPr lang="en-US"/>
          </a:p>
        </p:txBody>
      </p:sp>
    </p:spTree>
    <p:extLst>
      <p:ext uri="{BB962C8B-B14F-4D97-AF65-F5344CB8AC3E}">
        <p14:creationId xmlns:p14="http://schemas.microsoft.com/office/powerpoint/2010/main" val="32965860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They either (1) </a:t>
            </a:r>
            <a:r>
              <a:rPr lang="en-US" sz="1200" b="0" i="0" u="sng" kern="1200" dirty="0" smtClean="0">
                <a:solidFill>
                  <a:schemeClr val="tx1"/>
                </a:solidFill>
                <a:effectLst/>
                <a:latin typeface="+mn-lt"/>
                <a:ea typeface="+mn-ea"/>
                <a:cs typeface="+mn-cs"/>
                <a:hlinkClick r:id="rId3"/>
              </a:rPr>
              <a:t>estimate</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4"/>
              </a:rPr>
              <a:t>empirical</a:t>
            </a:r>
            <a:r>
              <a:rPr lang="en-US" sz="1200" b="0" i="0" kern="1200" dirty="0" smtClean="0">
                <a:solidFill>
                  <a:schemeClr val="tx1"/>
                </a:solidFill>
                <a:effectLst/>
                <a:latin typeface="+mn-lt"/>
                <a:ea typeface="+mn-ea"/>
                <a:cs typeface="+mn-cs"/>
              </a:rPr>
              <a:t> distributions from their data — using, you guessed it, histograms! — or they (2) make theoretical </a:t>
            </a:r>
            <a:r>
              <a:rPr lang="en-US" sz="1200" b="0" i="0" u="sng" kern="1200" dirty="0" smtClean="0">
                <a:solidFill>
                  <a:schemeClr val="tx1"/>
                </a:solidFill>
                <a:effectLst/>
                <a:latin typeface="+mn-lt"/>
                <a:ea typeface="+mn-ea"/>
                <a:cs typeface="+mn-cs"/>
                <a:hlinkClick r:id="rId5"/>
              </a:rPr>
              <a:t>assumptions</a:t>
            </a:r>
            <a:r>
              <a:rPr lang="en-US" sz="1200" b="0" i="0" kern="1200" dirty="0" smtClean="0">
                <a:solidFill>
                  <a:schemeClr val="tx1"/>
                </a:solidFill>
                <a:effectLst/>
                <a:latin typeface="+mn-lt"/>
                <a:ea typeface="+mn-ea"/>
                <a:cs typeface="+mn-cs"/>
              </a:rPr>
              <a:t> about which member of a </a:t>
            </a:r>
            <a:r>
              <a:rPr lang="en-US" sz="1200" b="0" i="0" u="sng" kern="1200" dirty="0" smtClean="0">
                <a:solidFill>
                  <a:schemeClr val="tx1"/>
                </a:solidFill>
                <a:effectLst/>
                <a:latin typeface="+mn-lt"/>
                <a:ea typeface="+mn-ea"/>
                <a:cs typeface="+mn-cs"/>
                <a:hlinkClick r:id="rId6"/>
              </a:rPr>
              <a:t>popular distribution catalog</a:t>
            </a:r>
            <a:r>
              <a:rPr lang="en-US" sz="1200" b="0" i="0" kern="1200" dirty="0" smtClean="0">
                <a:solidFill>
                  <a:schemeClr val="tx1"/>
                </a:solidFill>
                <a:effectLst/>
                <a:latin typeface="+mn-lt"/>
                <a:ea typeface="+mn-ea"/>
                <a:cs typeface="+mn-cs"/>
              </a:rPr>
              <a:t> looks most similar to how they believe their data source behaves. </a:t>
            </a:r>
          </a:p>
          <a:p>
            <a:r>
              <a:rPr lang="en-US" sz="1200" b="0" i="0" kern="1200" dirty="0" smtClean="0">
                <a:solidFill>
                  <a:schemeClr val="tx1"/>
                </a:solidFill>
                <a:effectLst/>
                <a:latin typeface="+mn-lt"/>
                <a:ea typeface="+mn-ea"/>
                <a:cs typeface="+mn-cs"/>
              </a:rPr>
              <a:t>3)</a:t>
            </a:r>
            <a:r>
              <a:rPr lang="en-US" sz="1200" b="0" i="0" kern="1200" baseline="0" dirty="0" smtClean="0">
                <a:solidFill>
                  <a:schemeClr val="tx1"/>
                </a:solidFill>
                <a:effectLst/>
                <a:latin typeface="+mn-lt"/>
                <a:ea typeface="+mn-ea"/>
                <a:cs typeface="+mn-cs"/>
              </a:rPr>
              <a:t> Kernel density without assumptions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MLE or method</a:t>
            </a:r>
            <a:r>
              <a:rPr lang="en-US" sz="1200" b="0" i="0" kern="1200" baseline="0" dirty="0" smtClean="0">
                <a:solidFill>
                  <a:schemeClr val="tx1"/>
                </a:solidFill>
                <a:effectLst/>
                <a:latin typeface="+mn-lt"/>
                <a:ea typeface="+mn-ea"/>
                <a:cs typeface="+mn-cs"/>
              </a:rPr>
              <a:t> of moment </a:t>
            </a:r>
          </a:p>
          <a:p>
            <a:r>
              <a:rPr lang="en-US" sz="1200" b="0" i="0" kern="1200" baseline="0" dirty="0" smtClean="0">
                <a:solidFill>
                  <a:schemeClr val="tx1"/>
                </a:solidFill>
                <a:effectLst/>
                <a:latin typeface="+mn-lt"/>
                <a:ea typeface="+mn-ea"/>
                <a:cs typeface="+mn-cs"/>
              </a:rPr>
              <a:t>Or kernel density estimation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a:t>
            </a:r>
            <a:r>
              <a:rPr lang="en-US" sz="1200" b="0" i="0" kern="1200" baseline="0" dirty="0" smtClean="0">
                <a:solidFill>
                  <a:schemeClr val="tx1"/>
                </a:solidFill>
                <a:effectLst/>
                <a:latin typeface="+mn-lt"/>
                <a:ea typeface="+mn-ea"/>
                <a:cs typeface="+mn-cs"/>
              </a:rPr>
              <a:t> use bootstrap</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 need to read Tom’s lectures</a:t>
            </a:r>
            <a:r>
              <a:rPr lang="en-US" sz="1200" b="0" i="0" kern="1200" baseline="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171</a:t>
            </a:fld>
            <a:endParaRPr lang="en-US"/>
          </a:p>
        </p:txBody>
      </p:sp>
    </p:spTree>
    <p:extLst>
      <p:ext uri="{BB962C8B-B14F-4D97-AF65-F5344CB8AC3E}">
        <p14:creationId xmlns:p14="http://schemas.microsoft.com/office/powerpoint/2010/main" val="35762340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plus side, named distributions come with neat PDFs and a bunch of calculations pre-done for you.</a:t>
            </a:r>
          </a:p>
          <a:p>
            <a:r>
              <a:rPr lang="en-US" sz="1200" b="0" i="0" kern="1200" dirty="0" smtClean="0">
                <a:solidFill>
                  <a:schemeClr val="tx1"/>
                </a:solidFill>
                <a:effectLst/>
                <a:latin typeface="+mn-lt"/>
                <a:ea typeface="+mn-ea"/>
                <a:cs typeface="+mn-cs"/>
              </a:rPr>
              <a:t>On the minus side, your application might not fit anything in a catalog. Thanks for the </a:t>
            </a:r>
            <a:r>
              <a:rPr lang="en-US" sz="1200" b="0" i="0" u="sng" kern="1200" dirty="0" smtClean="0">
                <a:solidFill>
                  <a:schemeClr val="tx1"/>
                </a:solidFill>
                <a:effectLst/>
                <a:latin typeface="+mn-lt"/>
                <a:ea typeface="+mn-ea"/>
                <a:cs typeface="+mn-cs"/>
                <a:hlinkClick r:id="rId3"/>
              </a:rPr>
              <a:t>empirical</a:t>
            </a:r>
            <a:r>
              <a:rPr lang="en-US" sz="1200" b="0" i="0" kern="1200" dirty="0" smtClean="0">
                <a:solidFill>
                  <a:schemeClr val="tx1"/>
                </a:solidFill>
                <a:effectLst/>
                <a:latin typeface="+mn-lt"/>
                <a:ea typeface="+mn-ea"/>
                <a:cs typeface="+mn-cs"/>
              </a:rPr>
              <a:t> option.</a:t>
            </a:r>
            <a:endParaRPr lang="en-US" dirty="0" smtClean="0"/>
          </a:p>
          <a:p>
            <a:endParaRPr lang="en-US" dirty="0" smtClean="0"/>
          </a:p>
          <a:p>
            <a:r>
              <a:rPr lang="en-US" dirty="0" smtClean="0"/>
              <a:t>For the empirical,  I think it may be hard</a:t>
            </a:r>
            <a:r>
              <a:rPr lang="en-US" baseline="0" dirty="0" smtClean="0"/>
              <a:t> to generalize. </a:t>
            </a:r>
          </a:p>
          <a:p>
            <a:r>
              <a:rPr lang="en-US" baseline="0" dirty="0" smtClean="0"/>
              <a:t>Many items, ex. Bin size can make results unpredictable </a:t>
            </a:r>
          </a:p>
          <a:p>
            <a:r>
              <a:rPr lang="en-US" baseline="0" dirty="0" smtClean="0"/>
              <a:t>Check the medium article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173</a:t>
            </a:fld>
            <a:endParaRPr lang="en-US"/>
          </a:p>
        </p:txBody>
      </p:sp>
    </p:spTree>
    <p:extLst>
      <p:ext uri="{BB962C8B-B14F-4D97-AF65-F5344CB8AC3E}">
        <p14:creationId xmlns:p14="http://schemas.microsoft.com/office/powerpoint/2010/main" val="16780352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a:t>
            </a:r>
            <a:r>
              <a:rPr lang="en-US" baseline="0" dirty="0" smtClean="0"/>
              <a:t> u r in an algebra exam. </a:t>
            </a:r>
          </a:p>
          <a:p>
            <a:r>
              <a:rPr lang="en-US" baseline="0" dirty="0" smtClean="0"/>
              <a:t>U have a formula sheet </a:t>
            </a:r>
          </a:p>
          <a:p>
            <a:r>
              <a:rPr lang="en-US" baseline="0" dirty="0" smtClean="0"/>
              <a:t>W see the questions and u want to answer ..</a:t>
            </a:r>
          </a:p>
          <a:p>
            <a:endParaRPr lang="en-US" baseline="0" dirty="0" smtClean="0"/>
          </a:p>
          <a:p>
            <a:r>
              <a:rPr lang="en-US" baseline="0" dirty="0" smtClean="0"/>
              <a:t>What to do? </a:t>
            </a:r>
          </a:p>
          <a:p>
            <a:endParaRPr lang="en-US" baseline="0" dirty="0" smtClean="0"/>
          </a:p>
          <a:p>
            <a:r>
              <a:rPr lang="en-US" baseline="0" dirty="0" smtClean="0"/>
              <a:t>Check the questions and see which one of them fits in </a:t>
            </a:r>
            <a:r>
              <a:rPr lang="en-US" baseline="0" dirty="0" err="1" smtClean="0"/>
              <a:t>ur</a:t>
            </a:r>
            <a:r>
              <a:rPr lang="en-US" baseline="0" dirty="0" smtClean="0"/>
              <a:t> sheet </a:t>
            </a:r>
          </a:p>
          <a:p>
            <a:r>
              <a:rPr lang="en-US" baseline="0" dirty="0" smtClean="0"/>
              <a:t>Then answer </a:t>
            </a:r>
          </a:p>
          <a:p>
            <a:endParaRPr lang="en-US" baseline="0" dirty="0" smtClean="0"/>
          </a:p>
          <a:p>
            <a:r>
              <a:rPr lang="en-US" baseline="0" dirty="0" smtClean="0"/>
              <a:t>Or u can invent or derive a formula</a:t>
            </a:r>
          </a:p>
          <a:p>
            <a:r>
              <a:rPr lang="en-US" baseline="0" dirty="0" smtClean="0"/>
              <a:t>Which needs time, validation, etc..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174</a:t>
            </a:fld>
            <a:endParaRPr lang="en-US"/>
          </a:p>
        </p:txBody>
      </p:sp>
    </p:spTree>
    <p:extLst>
      <p:ext uri="{BB962C8B-B14F-4D97-AF65-F5344CB8AC3E}">
        <p14:creationId xmlns:p14="http://schemas.microsoft.com/office/powerpoint/2010/main" val="34182350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we have our data, and we have assumed a popular distribution. Why not start plotting?</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Let’s be honest — the insights aren’t exactly leaping off the page. That’s why we tend to prefer asking questions about specific parameters of interest to us. In </a:t>
            </a:r>
            <a:r>
              <a:rPr lang="en-US" sz="1200" b="0" i="0" u="sng" kern="1200" dirty="0" smtClean="0">
                <a:solidFill>
                  <a:schemeClr val="tx1"/>
                </a:solidFill>
                <a:effectLst/>
                <a:latin typeface="+mn-lt"/>
                <a:ea typeface="+mn-ea"/>
                <a:cs typeface="+mn-cs"/>
                <a:hlinkClick r:id="rId3"/>
              </a:rPr>
              <a:t>statistics</a:t>
            </a:r>
            <a:r>
              <a:rPr lang="en-US" sz="1200" b="0" i="0" kern="1200" dirty="0" smtClean="0">
                <a:solidFill>
                  <a:schemeClr val="tx1"/>
                </a:solidFill>
                <a:effectLst/>
                <a:latin typeface="+mn-lt"/>
                <a:ea typeface="+mn-ea"/>
                <a:cs typeface="+mn-cs"/>
              </a:rPr>
              <a:t>, parameters summarize </a:t>
            </a:r>
            <a:r>
              <a:rPr lang="en-US" sz="1200" b="0" i="0" u="sng" kern="1200" dirty="0" smtClean="0">
                <a:solidFill>
                  <a:schemeClr val="tx1"/>
                </a:solidFill>
                <a:effectLst/>
                <a:latin typeface="+mn-lt"/>
                <a:ea typeface="+mn-ea"/>
                <a:cs typeface="+mn-cs"/>
                <a:hlinkClick r:id="rId4"/>
              </a:rPr>
              <a:t>population</a:t>
            </a:r>
            <a:r>
              <a:rPr lang="en-US" sz="1200" b="0" i="0" kern="1200" dirty="0" smtClean="0">
                <a:solidFill>
                  <a:schemeClr val="tx1"/>
                </a:solidFill>
                <a:effectLst/>
                <a:latin typeface="+mn-lt"/>
                <a:ea typeface="+mn-ea"/>
                <a:cs typeface="+mn-cs"/>
              </a:rPr>
              <a:t>s or distributions. For example, if you’re asking whether the distribution peaks at zero, you’re asking about the location of its mode (a parameter). If you’re asking how fat the distribution is, you’re asking about its variance (another parameter). In a moment, I’ll take you on a tour of a few of my favorite parameters.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175</a:t>
            </a:fld>
            <a:endParaRPr lang="en-US"/>
          </a:p>
        </p:txBody>
      </p:sp>
    </p:spTree>
    <p:extLst>
      <p:ext uri="{BB962C8B-B14F-4D97-AF65-F5344CB8AC3E}">
        <p14:creationId xmlns:p14="http://schemas.microsoft.com/office/powerpoint/2010/main" val="5429825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 function above, you’ll notice that there are some Greek letters in there: μ and 𝜎.*** These are special parameters for this distribution; until we replace them with numbers, we’re not ready to plot anything. Without them, all we can do is get a vague sense of the abstract shape of the distribution, like so:</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176</a:t>
            </a:fld>
            <a:endParaRPr lang="en-US"/>
          </a:p>
        </p:txBody>
      </p:sp>
    </p:spTree>
    <p:extLst>
      <p:ext uri="{BB962C8B-B14F-4D97-AF65-F5344CB8AC3E}">
        <p14:creationId xmlns:p14="http://schemas.microsoft.com/office/powerpoint/2010/main" val="31249599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all of these</a:t>
            </a:r>
            <a:r>
              <a:rPr lang="en-US" baseline="0" dirty="0" smtClean="0"/>
              <a:t> are normal distributions?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177</a:t>
            </a:fld>
            <a:endParaRPr lang="en-US"/>
          </a:p>
        </p:txBody>
      </p:sp>
    </p:spTree>
    <p:extLst>
      <p:ext uri="{BB962C8B-B14F-4D97-AF65-F5344CB8AC3E}">
        <p14:creationId xmlns:p14="http://schemas.microsoft.com/office/powerpoint/2010/main" val="34258233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There’s plenty more Greek to enjoy, since other distributions use other characters for their special quantities.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178</a:t>
            </a:fld>
            <a:endParaRPr lang="en-US"/>
          </a:p>
        </p:txBody>
      </p:sp>
    </p:spTree>
    <p:extLst>
      <p:ext uri="{BB962C8B-B14F-4D97-AF65-F5344CB8AC3E}">
        <p14:creationId xmlns:p14="http://schemas.microsoft.com/office/powerpoint/2010/main" val="19622124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 to know probability distributions | by Cassie </a:t>
            </a:r>
            <a:r>
              <a:rPr lang="en-US" dirty="0" err="1" smtClean="0"/>
              <a:t>Kozyrkov</a:t>
            </a:r>
            <a:r>
              <a:rPr lang="en-US" dirty="0" smtClean="0"/>
              <a:t> | Mar, 2021 | Towards Data Science</a:t>
            </a:r>
          </a:p>
          <a:p>
            <a:r>
              <a:rPr lang="en-US" dirty="0" smtClean="0"/>
              <a:t>https://towardsdatascience.com/getting-to-know-probability-distributions-cc1dd1e2f22b </a:t>
            </a:r>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180</a:t>
            </a:fld>
            <a:endParaRPr lang="en-US"/>
          </a:p>
        </p:txBody>
      </p:sp>
    </p:spTree>
    <p:extLst>
      <p:ext uri="{BB962C8B-B14F-4D97-AF65-F5344CB8AC3E}">
        <p14:creationId xmlns:p14="http://schemas.microsoft.com/office/powerpoint/2010/main" val="1138911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wow, </a:t>
            </a:r>
            <a:r>
              <a:rPr lang="en-US" sz="1200" b="0" i="1" kern="1200" dirty="0" smtClean="0">
                <a:solidFill>
                  <a:schemeClr val="tx1"/>
                </a:solidFill>
                <a:effectLst/>
                <a:latin typeface="+mn-lt"/>
                <a:ea typeface="+mn-ea"/>
                <a:cs typeface="+mn-cs"/>
              </a:rPr>
              <a:t>other people </a:t>
            </a:r>
            <a:r>
              <a:rPr lang="en-US" sz="1200" b="0" i="0" kern="1200" dirty="0" smtClean="0">
                <a:solidFill>
                  <a:schemeClr val="tx1"/>
                </a:solidFill>
                <a:effectLst/>
                <a:latin typeface="+mn-lt"/>
                <a:ea typeface="+mn-ea"/>
                <a:cs typeface="+mn-cs"/>
              </a:rPr>
              <a:t>are terrible at evaluating themselves objectively.”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Although a </a:t>
            </a:r>
            <a:r>
              <a:rPr lang="en-US" sz="1200" b="0" i="0" u="sng" kern="1200" dirty="0" smtClean="0">
                <a:solidFill>
                  <a:schemeClr val="tx1"/>
                </a:solidFill>
                <a:effectLst/>
                <a:latin typeface="+mn-lt"/>
                <a:ea typeface="+mn-ea"/>
                <a:cs typeface="+mn-cs"/>
                <a:hlinkClick r:id="rId3"/>
              </a:rPr>
              <a:t>headline</a:t>
            </a:r>
            <a:r>
              <a:rPr lang="en-US" sz="1200" b="0" i="0" kern="1200" dirty="0" smtClean="0">
                <a:solidFill>
                  <a:schemeClr val="tx1"/>
                </a:solidFill>
                <a:effectLst/>
                <a:latin typeface="+mn-lt"/>
                <a:ea typeface="+mn-ea"/>
                <a:cs typeface="+mn-cs"/>
              </a:rPr>
              <a:t> like this is often used to illustrate the </a:t>
            </a:r>
            <a:r>
              <a:rPr lang="en-US" sz="1200" b="0" i="0" u="sng" kern="1200" dirty="0" smtClean="0">
                <a:solidFill>
                  <a:schemeClr val="tx1"/>
                </a:solidFill>
                <a:effectLst/>
                <a:latin typeface="+mn-lt"/>
                <a:ea typeface="+mn-ea"/>
                <a:cs typeface="+mn-cs"/>
                <a:hlinkClick r:id="rId4"/>
              </a:rPr>
              <a:t>illusion of superiority,</a:t>
            </a:r>
            <a:r>
              <a:rPr lang="en-US" sz="1200" b="0" i="0" kern="1200" dirty="0" smtClean="0">
                <a:solidFill>
                  <a:schemeClr val="tx1"/>
                </a:solidFill>
                <a:effectLst/>
                <a:latin typeface="+mn-lt"/>
                <a:ea typeface="+mn-ea"/>
                <a:cs typeface="+mn-cs"/>
              </a:rPr>
              <a:t> (where people </a:t>
            </a:r>
            <a:r>
              <a:rPr lang="en-US" sz="1200" b="0" i="0" u="sng" kern="1200" dirty="0" smtClean="0">
                <a:solidFill>
                  <a:schemeClr val="tx1"/>
                </a:solidFill>
                <a:effectLst/>
                <a:latin typeface="+mn-lt"/>
                <a:ea typeface="+mn-ea"/>
                <a:cs typeface="+mn-cs"/>
                <a:hlinkClick r:id="rId5"/>
              </a:rPr>
              <a:t>overestimate their competence</a:t>
            </a:r>
            <a:r>
              <a:rPr lang="en-US" sz="1200" b="0" i="0" kern="1200" dirty="0" smtClean="0">
                <a:solidFill>
                  <a:schemeClr val="tx1"/>
                </a:solidFill>
                <a:effectLst/>
                <a:latin typeface="+mn-lt"/>
                <a:ea typeface="+mn-ea"/>
                <a:cs typeface="+mn-cs"/>
              </a:rPr>
              <a:t>) it also provides a useful lesson in clarifying your assertions when you talk statistics about data. In this particular case, we need to differentiate between the </a:t>
            </a:r>
            <a:r>
              <a:rPr lang="en-US" sz="1200" b="0" i="1" u="sng" kern="1200" dirty="0" smtClean="0">
                <a:solidFill>
                  <a:schemeClr val="tx1"/>
                </a:solidFill>
                <a:effectLst/>
                <a:latin typeface="+mn-lt"/>
                <a:ea typeface="+mn-ea"/>
                <a:cs typeface="+mn-cs"/>
                <a:hlinkClick r:id="rId6"/>
              </a:rPr>
              <a:t>mean</a:t>
            </a:r>
            <a:r>
              <a:rPr lang="en-US" sz="1200" b="0" i="0" u="sng" kern="1200" dirty="0" smtClean="0">
                <a:solidFill>
                  <a:schemeClr val="tx1"/>
                </a:solidFill>
                <a:effectLst/>
                <a:latin typeface="+mn-lt"/>
                <a:ea typeface="+mn-ea"/>
                <a:cs typeface="+mn-cs"/>
                <a:hlinkClick r:id="rId6"/>
              </a:rPr>
              <a:t> and </a:t>
            </a:r>
            <a:r>
              <a:rPr lang="en-US" sz="1200" b="0" i="1" u="sng" kern="1200" dirty="0" smtClean="0">
                <a:solidFill>
                  <a:schemeClr val="tx1"/>
                </a:solidFill>
                <a:effectLst/>
                <a:latin typeface="+mn-lt"/>
                <a:ea typeface="+mn-ea"/>
                <a:cs typeface="+mn-cs"/>
                <a:hlinkClick r:id="rId6"/>
              </a:rPr>
              <a:t>median</a:t>
            </a:r>
            <a:r>
              <a:rPr lang="en-US" sz="1200" b="0" i="0" kern="1200" dirty="0" smtClean="0">
                <a:solidFill>
                  <a:schemeClr val="tx1"/>
                </a:solidFill>
                <a:effectLst/>
                <a:latin typeface="+mn-lt"/>
                <a:ea typeface="+mn-ea"/>
                <a:cs typeface="+mn-cs"/>
              </a:rPr>
              <a:t> of a set of values. Depending on the question we ask, it is possible for 9/10 drivers to be above average. </a:t>
            </a:r>
          </a:p>
          <a:p>
            <a:endParaRPr lang="en-US" sz="1200" b="0" i="0" kern="1200" dirty="0" smtClean="0">
              <a:solidFill>
                <a:schemeClr val="tx1"/>
              </a:solidFill>
              <a:effectLst/>
              <a:latin typeface="+mn-lt"/>
              <a:ea typeface="+mn-ea"/>
              <a:cs typeface="+mn-cs"/>
            </a:endParaRPr>
          </a:p>
          <a:p>
            <a:r>
              <a:rPr lang="en-US" dirty="0" smtClean="0"/>
              <a:t>How 90% of Drivers Can be “Above Average” or Why You Need to be Careful When Using Statistics | by Will </a:t>
            </a:r>
            <a:r>
              <a:rPr lang="en-US" dirty="0" err="1" smtClean="0"/>
              <a:t>Koehrsen</a:t>
            </a:r>
            <a:r>
              <a:rPr lang="en-US" dirty="0" smtClean="0"/>
              <a:t> | Towards Data Science</a:t>
            </a:r>
          </a:p>
          <a:p>
            <a:r>
              <a:rPr lang="en-US" dirty="0" smtClean="0"/>
              <a:t>https://towardsdatascience.com/how-90-of-drivers-can-be-above-average-or-why-you-need-to-be-careful-when-talking-statistics-3df7be5cb116</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25</a:t>
            </a:fld>
            <a:endParaRPr lang="en-US"/>
          </a:p>
        </p:txBody>
      </p:sp>
    </p:spTree>
    <p:extLst>
      <p:ext uri="{BB962C8B-B14F-4D97-AF65-F5344CB8AC3E}">
        <p14:creationId xmlns:p14="http://schemas.microsoft.com/office/powerpoint/2010/main" val="2760972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distinction is whether we use </a:t>
            </a:r>
            <a:r>
              <a:rPr lang="en-US" sz="1200" b="0" i="1" kern="1200" dirty="0" smtClean="0">
                <a:solidFill>
                  <a:schemeClr val="tx1"/>
                </a:solidFill>
                <a:effectLst/>
                <a:latin typeface="+mn-lt"/>
                <a:ea typeface="+mn-ea"/>
                <a:cs typeface="+mn-cs"/>
              </a:rPr>
              <a:t>mean </a:t>
            </a:r>
            <a:r>
              <a:rPr lang="en-US" sz="1200" b="0" i="0" kern="1200" dirty="0" smtClean="0">
                <a:solidFill>
                  <a:schemeClr val="tx1"/>
                </a:solidFill>
                <a:effectLst/>
                <a:latin typeface="+mn-lt"/>
                <a:ea typeface="+mn-ea"/>
                <a:cs typeface="+mn-cs"/>
              </a:rPr>
              <a:t>or </a:t>
            </a:r>
            <a:r>
              <a:rPr lang="en-US" sz="1200" b="0" i="1" kern="1200" dirty="0" smtClean="0">
                <a:solidFill>
                  <a:schemeClr val="tx1"/>
                </a:solidFill>
                <a:effectLst/>
                <a:latin typeface="+mn-lt"/>
                <a:ea typeface="+mn-ea"/>
                <a:cs typeface="+mn-cs"/>
              </a:rPr>
              <a:t>median </a:t>
            </a:r>
            <a:r>
              <a:rPr lang="en-US" sz="1200" b="0" i="0" kern="1200" dirty="0" smtClean="0">
                <a:solidFill>
                  <a:schemeClr val="tx1"/>
                </a:solidFill>
                <a:effectLst/>
                <a:latin typeface="+mn-lt"/>
                <a:ea typeface="+mn-ea"/>
                <a:cs typeface="+mn-cs"/>
              </a:rPr>
              <a:t>for “average” driver skill. Using the mean, we add up all the values and divide by the number of values, giving us 8.03 for this dataset. Since 9 of the 10 drivers have a skill rating greater than this, 90% of the drivers could be considered above average!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median, in contrast, is found by ordering the values from lowest to highest and selecting the value where half the data points are smaller and half are larger. Here it’s 8.65 with 5 drivers below and 5 above. By definition, 50% of drivers are below the median and 50% exceed the median. If the question is “do you consider yourself better than 50% of other drivers?” than </a:t>
            </a:r>
            <a:r>
              <a:rPr lang="en-US" sz="1200" b="0" i="0" u="sng" kern="1200" dirty="0" smtClean="0">
                <a:solidFill>
                  <a:schemeClr val="tx1"/>
                </a:solidFill>
                <a:effectLst/>
                <a:latin typeface="+mn-lt"/>
                <a:ea typeface="+mn-ea"/>
                <a:cs typeface="+mn-cs"/>
                <a:hlinkClick r:id="rId3"/>
              </a:rPr>
              <a:t>90+% of drivers cannot truthfully answer in the affirmative.</a:t>
            </a:r>
            <a:endParaRPr lang="en-US" sz="1200" b="0" i="0" u="sng" kern="1200" dirty="0" smtClean="0">
              <a:solidFill>
                <a:schemeClr val="tx1"/>
              </a:solidFill>
              <a:effectLst/>
              <a:latin typeface="+mn-lt"/>
              <a:ea typeface="+mn-ea"/>
              <a:cs typeface="+mn-cs"/>
            </a:endParaRPr>
          </a:p>
          <a:p>
            <a:endParaRPr lang="en-US" sz="1200" b="0" i="0" u="sng" kern="1200" dirty="0" smtClean="0">
              <a:solidFill>
                <a:schemeClr val="tx1"/>
              </a:solidFill>
              <a:effectLst/>
              <a:latin typeface="+mn-lt"/>
              <a:ea typeface="+mn-ea"/>
              <a:cs typeface="+mn-cs"/>
            </a:endParaRPr>
          </a:p>
          <a:p>
            <a:r>
              <a:rPr lang="en-US" sz="1200" b="0" i="0" u="sng" kern="1200" dirty="0" smtClean="0">
                <a:solidFill>
                  <a:schemeClr val="tx1"/>
                </a:solidFill>
                <a:effectLst/>
                <a:latin typeface="+mn-lt"/>
                <a:ea typeface="+mn-ea"/>
                <a:cs typeface="+mn-cs"/>
              </a:rPr>
              <a:t>outlier</a:t>
            </a:r>
          </a:p>
        </p:txBody>
      </p:sp>
      <p:sp>
        <p:nvSpPr>
          <p:cNvPr id="4" name="Slide Number Placeholder 3"/>
          <p:cNvSpPr>
            <a:spLocks noGrp="1"/>
          </p:cNvSpPr>
          <p:nvPr>
            <p:ph type="sldNum" sz="quarter" idx="10"/>
          </p:nvPr>
        </p:nvSpPr>
        <p:spPr/>
        <p:txBody>
          <a:bodyPr/>
          <a:lstStyle/>
          <a:p>
            <a:fld id="{17461744-63A4-4FB7-87C1-AD066E313B55}" type="slidenum">
              <a:rPr lang="en-US" smtClean="0"/>
              <a:t>26</a:t>
            </a:fld>
            <a:endParaRPr lang="en-US"/>
          </a:p>
        </p:txBody>
      </p:sp>
    </p:spTree>
    <p:extLst>
      <p:ext uri="{BB962C8B-B14F-4D97-AF65-F5344CB8AC3E}">
        <p14:creationId xmlns:p14="http://schemas.microsoft.com/office/powerpoint/2010/main" val="2846741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example of a negatively skewed distribution is age at death. In this dataset, there are, unfortunately, some deaths at a relatively young age, lowering the mean and skewing the graph leftward (negatively).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p>
        </p:txBody>
      </p:sp>
      <p:sp>
        <p:nvSpPr>
          <p:cNvPr id="4" name="Slide Number Placeholder 3"/>
          <p:cNvSpPr>
            <a:spLocks noGrp="1"/>
          </p:cNvSpPr>
          <p:nvPr>
            <p:ph type="sldNum" sz="quarter" idx="10"/>
          </p:nvPr>
        </p:nvSpPr>
        <p:spPr/>
        <p:txBody>
          <a:bodyPr/>
          <a:lstStyle/>
          <a:p>
            <a:fld id="{17461744-63A4-4FB7-87C1-AD066E313B55}" type="slidenum">
              <a:rPr lang="en-US" smtClean="0"/>
              <a:t>27</a:t>
            </a:fld>
            <a:endParaRPr lang="en-US"/>
          </a:p>
        </p:txBody>
      </p:sp>
    </p:spTree>
    <p:extLst>
      <p:ext uri="{BB962C8B-B14F-4D97-AF65-F5344CB8AC3E}">
        <p14:creationId xmlns:p14="http://schemas.microsoft.com/office/powerpoint/2010/main" val="609503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example of a negatively skewed distribution is age at death. In this dataset, there are, unfortunately, some deaths at a relatively young age, lowering the mean and skewing the graph leftward (negatively).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p>
        </p:txBody>
      </p:sp>
      <p:sp>
        <p:nvSpPr>
          <p:cNvPr id="4" name="Slide Number Placeholder 3"/>
          <p:cNvSpPr>
            <a:spLocks noGrp="1"/>
          </p:cNvSpPr>
          <p:nvPr>
            <p:ph type="sldNum" sz="quarter" idx="10"/>
          </p:nvPr>
        </p:nvSpPr>
        <p:spPr/>
        <p:txBody>
          <a:bodyPr/>
          <a:lstStyle/>
          <a:p>
            <a:fld id="{17461744-63A4-4FB7-87C1-AD066E313B55}" type="slidenum">
              <a:rPr lang="en-US" smtClean="0"/>
              <a:t>28</a:t>
            </a:fld>
            <a:endParaRPr lang="en-US"/>
          </a:p>
        </p:txBody>
      </p:sp>
    </p:spTree>
    <p:extLst>
      <p:ext uri="{BB962C8B-B14F-4D97-AF65-F5344CB8AC3E}">
        <p14:creationId xmlns:p14="http://schemas.microsoft.com/office/powerpoint/2010/main" val="2572487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30</a:t>
            </a:fld>
            <a:endParaRPr lang="en-US"/>
          </a:p>
        </p:txBody>
      </p:sp>
    </p:spTree>
    <p:extLst>
      <p:ext uri="{BB962C8B-B14F-4D97-AF65-F5344CB8AC3E}">
        <p14:creationId xmlns:p14="http://schemas.microsoft.com/office/powerpoint/2010/main" val="2614640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A certain town is served by two hospitals. In the larger hospital, about 45 babies are born each day, and in the smaller hospital, about 15 babies are born each day. As you know, about 50% of all babies are boys. However, the exact percentage varies from day to day. Sometimes it may be higher than 50%, sometimes lower.</a:t>
            </a:r>
          </a:p>
          <a:p>
            <a:r>
              <a:rPr lang="en-US" sz="1200" b="0" i="1" kern="1200" dirty="0" smtClean="0">
                <a:solidFill>
                  <a:schemeClr val="tx1"/>
                </a:solidFill>
                <a:effectLst/>
                <a:latin typeface="+mn-lt"/>
                <a:ea typeface="+mn-ea"/>
                <a:cs typeface="+mn-cs"/>
              </a:rPr>
              <a:t>For a period of 1 year, each hospital recorded the days on which more than 60% of the babies born were boys. Which hospital do you think recorded more such days?</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guessed 2., then congratulations, you are data literate! The reasoning is the smaller the sample size, the more extreme the values. </a:t>
            </a:r>
            <a:endParaRPr lang="en-US" sz="1200" b="0" i="1"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31</a:t>
            </a:fld>
            <a:endParaRPr lang="en-US"/>
          </a:p>
        </p:txBody>
      </p:sp>
    </p:spTree>
    <p:extLst>
      <p:ext uri="{BB962C8B-B14F-4D97-AF65-F5344CB8AC3E}">
        <p14:creationId xmlns:p14="http://schemas.microsoft.com/office/powerpoint/2010/main" val="1468067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test the principle that small samples produce extreme results by flipping a coin. With a small sample, say 5 tosses, there is a good chance you get 4 tails. Does this mean the coin always comes up 80% tails? No, this means your sample is too small to draw any significant conclusions.</a:t>
            </a:r>
          </a:p>
          <a:p>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This trick is often used when marketing products by asking a small number of people about a particular brand. You can get impressive-sounding numbers (90% of doctors like this toothpaste) if you repeatedly survey small groups and only report the favorable results. Ask a small group, look at the results, throw away the bad, and repeat until you get the stats you need!</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32</a:t>
            </a:fld>
            <a:endParaRPr lang="en-US"/>
          </a:p>
        </p:txBody>
      </p:sp>
    </p:spTree>
    <p:extLst>
      <p:ext uri="{BB962C8B-B14F-4D97-AF65-F5344CB8AC3E}">
        <p14:creationId xmlns:p14="http://schemas.microsoft.com/office/powerpoint/2010/main" val="223542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3469493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their study on learner perspectives in the context of English as a </a:t>
            </a:r>
            <a:r>
              <a:rPr lang="en-US" sz="1200" b="0" i="0" kern="1200" dirty="0" err="1" smtClean="0">
                <a:solidFill>
                  <a:schemeClr val="tx1"/>
                </a:solidFill>
                <a:effectLst/>
                <a:latin typeface="+mn-lt"/>
                <a:ea typeface="+mn-ea"/>
                <a:cs typeface="+mn-cs"/>
              </a:rPr>
              <a:t>ForeignLanguage</a:t>
            </a:r>
            <a:r>
              <a:rPr lang="en-US" sz="1200" b="0" i="0" kern="1200" dirty="0" smtClean="0">
                <a:solidFill>
                  <a:schemeClr val="tx1"/>
                </a:solidFill>
                <a:effectLst/>
                <a:latin typeface="+mn-lt"/>
                <a:ea typeface="+mn-ea"/>
                <a:cs typeface="+mn-cs"/>
              </a:rPr>
              <a:t>, Cheng, </a:t>
            </a:r>
            <a:r>
              <a:rPr lang="en-US" sz="1200" b="0" i="0" kern="1200" dirty="0" err="1" smtClean="0">
                <a:solidFill>
                  <a:schemeClr val="tx1"/>
                </a:solidFill>
                <a:effectLst/>
                <a:latin typeface="+mn-lt"/>
                <a:ea typeface="+mn-ea"/>
                <a:cs typeface="+mn-cs"/>
              </a:rPr>
              <a:t>Jui-Chuan</a:t>
            </a:r>
            <a:r>
              <a:rPr lang="en-US" sz="1200" b="0" i="0" kern="1200" dirty="0" smtClean="0">
                <a:solidFill>
                  <a:schemeClr val="tx1"/>
                </a:solidFill>
                <a:effectLst/>
                <a:latin typeface="+mn-lt"/>
                <a:ea typeface="+mn-ea"/>
                <a:cs typeface="+mn-cs"/>
              </a:rPr>
              <a:t>, Yi-Chen and Ying-</a:t>
            </a:r>
            <a:r>
              <a:rPr lang="en-US" sz="1200" b="0" i="0" kern="1200" dirty="0" err="1" smtClean="0">
                <a:solidFill>
                  <a:schemeClr val="tx1"/>
                </a:solidFill>
                <a:effectLst/>
                <a:latin typeface="+mn-lt"/>
                <a:ea typeface="+mn-ea"/>
                <a:cs typeface="+mn-cs"/>
              </a:rPr>
              <a:t>shu</a:t>
            </a:r>
            <a:r>
              <a:rPr lang="en-US" sz="1200" b="0" i="0" kern="1200" dirty="0" smtClean="0">
                <a:solidFill>
                  <a:schemeClr val="tx1"/>
                </a:solidFill>
                <a:effectLst/>
                <a:latin typeface="+mn-lt"/>
                <a:ea typeface="+mn-ea"/>
                <a:cs typeface="+mn-cs"/>
              </a:rPr>
              <a:t> (2010: 79) found that “over70 percent of the students preferred language-skills courses” over other courses, which seems quite a lot. They furthermore add that “of the 41 percent who </a:t>
            </a:r>
            <a:r>
              <a:rPr lang="en-US" sz="1200" b="0" i="0" kern="1200" dirty="0" err="1" smtClean="0">
                <a:solidFill>
                  <a:schemeClr val="tx1"/>
                </a:solidFill>
                <a:effectLst/>
                <a:latin typeface="+mn-lt"/>
                <a:ea typeface="+mn-ea"/>
                <a:cs typeface="+mn-cs"/>
              </a:rPr>
              <a:t>plannedto</a:t>
            </a:r>
            <a:r>
              <a:rPr lang="en-US" sz="1200" b="0" i="0" kern="1200" dirty="0" smtClean="0">
                <a:solidFill>
                  <a:schemeClr val="tx1"/>
                </a:solidFill>
                <a:effectLst/>
                <a:latin typeface="+mn-lt"/>
                <a:ea typeface="+mn-ea"/>
                <a:cs typeface="+mn-cs"/>
              </a:rPr>
              <a:t> seek employment, an overwhelming majority of respondents (82%)disliked </a:t>
            </a:r>
            <a:r>
              <a:rPr lang="en-US" sz="1200" b="0" i="0" kern="1200" dirty="0" err="1" smtClean="0">
                <a:solidFill>
                  <a:schemeClr val="tx1"/>
                </a:solidFill>
                <a:effectLst/>
                <a:latin typeface="+mn-lt"/>
                <a:ea typeface="+mn-ea"/>
                <a:cs typeface="+mn-cs"/>
              </a:rPr>
              <a:t>theidea</a:t>
            </a:r>
            <a:r>
              <a:rPr lang="en-US" sz="1200" b="0" i="0" kern="1200" dirty="0" smtClean="0">
                <a:solidFill>
                  <a:schemeClr val="tx1"/>
                </a:solidFill>
                <a:effectLst/>
                <a:latin typeface="+mn-lt"/>
                <a:ea typeface="+mn-ea"/>
                <a:cs typeface="+mn-cs"/>
              </a:rPr>
              <a:t> of content-driven design (Design 1)” (Cheng et al. 2010: 80). The reader </a:t>
            </a:r>
            <a:r>
              <a:rPr lang="en-US" sz="1200" b="0" i="0" kern="1200" dirty="0" err="1" smtClean="0">
                <a:solidFill>
                  <a:schemeClr val="tx1"/>
                </a:solidFill>
                <a:effectLst/>
                <a:latin typeface="+mn-lt"/>
                <a:ea typeface="+mn-ea"/>
                <a:cs typeface="+mn-cs"/>
              </a:rPr>
              <a:t>hasto</a:t>
            </a:r>
            <a:r>
              <a:rPr lang="en-US" sz="1200" b="0" i="0" kern="1200" dirty="0" smtClean="0">
                <a:solidFill>
                  <a:schemeClr val="tx1"/>
                </a:solidFill>
                <a:effectLst/>
                <a:latin typeface="+mn-lt"/>
                <a:ea typeface="+mn-ea"/>
                <a:cs typeface="+mn-cs"/>
              </a:rPr>
              <a:t> be very diligent here and go back to the methodology section where the </a:t>
            </a:r>
            <a:r>
              <a:rPr lang="en-US" sz="1200" b="0" i="0" kern="1200" dirty="0" err="1" smtClean="0">
                <a:solidFill>
                  <a:schemeClr val="tx1"/>
                </a:solidFill>
                <a:effectLst/>
                <a:latin typeface="+mn-lt"/>
                <a:ea typeface="+mn-ea"/>
                <a:cs typeface="+mn-cs"/>
              </a:rPr>
              <a:t>authorsexplain</a:t>
            </a:r>
            <a:r>
              <a:rPr lang="en-US" sz="1200" b="0" i="0" kern="1200" dirty="0" smtClean="0">
                <a:solidFill>
                  <a:schemeClr val="tx1"/>
                </a:solidFill>
                <a:effectLst/>
                <a:latin typeface="+mn-lt"/>
                <a:ea typeface="+mn-ea"/>
                <a:cs typeface="+mn-cs"/>
              </a:rPr>
              <a:t> that they included only 96 participants in their study, which </a:t>
            </a:r>
            <a:r>
              <a:rPr lang="en-US" sz="1200" b="0" i="0" kern="1200" dirty="0" err="1" smtClean="0">
                <a:solidFill>
                  <a:schemeClr val="tx1"/>
                </a:solidFill>
                <a:effectLst/>
                <a:latin typeface="+mn-lt"/>
                <a:ea typeface="+mn-ea"/>
                <a:cs typeface="+mn-cs"/>
              </a:rPr>
              <a:t>is“approximately</a:t>
            </a:r>
            <a:r>
              <a:rPr lang="en-US" sz="1200" b="0" i="0" kern="1200" dirty="0" smtClean="0">
                <a:solidFill>
                  <a:schemeClr val="tx1"/>
                </a:solidFill>
                <a:effectLst/>
                <a:latin typeface="+mn-lt"/>
                <a:ea typeface="+mn-ea"/>
                <a:cs typeface="+mn-cs"/>
              </a:rPr>
              <a:t> 35% of the target population” (Cheng et al. 2010: 75). Hence, from274 students, a number that was not directly stated, the authors were able to ask96, which means that 35% represent the target group. From these 96 students, 41%“plan to seek employment”. This makes 39 students. 82% of these 39 </a:t>
            </a:r>
            <a:r>
              <a:rPr lang="en-US" sz="1200" b="0" i="0" kern="1200" dirty="0" err="1" smtClean="0">
                <a:solidFill>
                  <a:schemeClr val="tx1"/>
                </a:solidFill>
                <a:effectLst/>
                <a:latin typeface="+mn-lt"/>
                <a:ea typeface="+mn-ea"/>
                <a:cs typeface="+mn-cs"/>
              </a:rPr>
              <a:t>students,meaning</a:t>
            </a:r>
            <a:r>
              <a:rPr lang="en-US" sz="1200" b="0" i="0" kern="1200" dirty="0" smtClean="0">
                <a:solidFill>
                  <a:schemeClr val="tx1"/>
                </a:solidFill>
                <a:effectLst/>
                <a:latin typeface="+mn-lt"/>
                <a:ea typeface="+mn-ea"/>
                <a:cs typeface="+mn-cs"/>
              </a:rPr>
              <a:t> 32 students, are described as “an overwhelming majority” who “</a:t>
            </a:r>
            <a:r>
              <a:rPr lang="en-US" sz="1200" b="0" i="0" kern="1200" dirty="0" err="1" smtClean="0">
                <a:solidFill>
                  <a:schemeClr val="tx1"/>
                </a:solidFill>
                <a:effectLst/>
                <a:latin typeface="+mn-lt"/>
                <a:ea typeface="+mn-ea"/>
                <a:cs typeface="+mn-cs"/>
              </a:rPr>
              <a:t>dislikedthe</a:t>
            </a:r>
            <a:r>
              <a:rPr lang="en-US" sz="1200" b="0" i="0" kern="1200" dirty="0" smtClean="0">
                <a:solidFill>
                  <a:schemeClr val="tx1"/>
                </a:solidFill>
                <a:effectLst/>
                <a:latin typeface="+mn-lt"/>
                <a:ea typeface="+mn-ea"/>
                <a:cs typeface="+mn-cs"/>
              </a:rPr>
              <a:t> idea of content-driven design” (Cheng et al. 2010: 80). In the end, </a:t>
            </a:r>
            <a:r>
              <a:rPr lang="en-US" sz="1200" b="0" i="0" kern="1200" dirty="0" err="1" smtClean="0">
                <a:solidFill>
                  <a:schemeClr val="tx1"/>
                </a:solidFill>
                <a:effectLst/>
                <a:latin typeface="+mn-lt"/>
                <a:ea typeface="+mn-ea"/>
                <a:cs typeface="+mn-cs"/>
              </a:rPr>
              <a:t>however,the</a:t>
            </a:r>
            <a:r>
              <a:rPr lang="en-US" sz="1200" b="0" i="0" kern="1200" dirty="0" smtClean="0">
                <a:solidFill>
                  <a:schemeClr val="tx1"/>
                </a:solidFill>
                <a:effectLst/>
                <a:latin typeface="+mn-lt"/>
                <a:ea typeface="+mn-ea"/>
                <a:cs typeface="+mn-cs"/>
              </a:rPr>
              <a:t> authors only refer to 32 out of274 students. “Overwhelming” does </a:t>
            </a:r>
            <a:r>
              <a:rPr lang="en-US" sz="1200" b="0" i="0" kern="1200" dirty="0" err="1" smtClean="0">
                <a:solidFill>
                  <a:schemeClr val="tx1"/>
                </a:solidFill>
                <a:effectLst/>
                <a:latin typeface="+mn-lt"/>
                <a:ea typeface="+mn-ea"/>
                <a:cs typeface="+mn-cs"/>
              </a:rPr>
              <a:t>thereforedefinitely</a:t>
            </a:r>
            <a:r>
              <a:rPr lang="en-US" sz="1200" b="0" i="0" kern="1200" dirty="0" smtClean="0">
                <a:solidFill>
                  <a:schemeClr val="tx1"/>
                </a:solidFill>
                <a:effectLst/>
                <a:latin typeface="+mn-lt"/>
                <a:ea typeface="+mn-ea"/>
                <a:cs typeface="+mn-cs"/>
              </a:rPr>
              <a:t> not seem fitting. This example shows that students should be aware </a:t>
            </a:r>
            <a:r>
              <a:rPr lang="en-US" sz="1200" b="0" i="0" kern="1200" dirty="0" err="1" smtClean="0">
                <a:solidFill>
                  <a:schemeClr val="tx1"/>
                </a:solidFill>
                <a:effectLst/>
                <a:latin typeface="+mn-lt"/>
                <a:ea typeface="+mn-ea"/>
                <a:cs typeface="+mn-cs"/>
              </a:rPr>
              <a:t>thatthe</a:t>
            </a:r>
            <a:r>
              <a:rPr lang="en-US" sz="1200" b="0" i="0" kern="1200" dirty="0" smtClean="0">
                <a:solidFill>
                  <a:schemeClr val="tx1"/>
                </a:solidFill>
                <a:effectLst/>
                <a:latin typeface="+mn-lt"/>
                <a:ea typeface="+mn-ea"/>
                <a:cs typeface="+mn-cs"/>
              </a:rPr>
              <a:t> reference sample might be quite small and not be of importance yet still </a:t>
            </a:r>
            <a:r>
              <a:rPr lang="en-US" sz="1200" b="0" i="0" kern="1200" dirty="0" err="1" smtClean="0">
                <a:solidFill>
                  <a:schemeClr val="tx1"/>
                </a:solidFill>
                <a:effectLst/>
                <a:latin typeface="+mn-lt"/>
                <a:ea typeface="+mn-ea"/>
                <a:cs typeface="+mn-cs"/>
              </a:rPr>
              <a:t>beemphasised</a:t>
            </a:r>
            <a:r>
              <a:rPr lang="en-US" sz="1200" b="0" i="0" kern="1200" dirty="0" smtClean="0">
                <a:solidFill>
                  <a:schemeClr val="tx1"/>
                </a:solidFill>
                <a:effectLst/>
                <a:latin typeface="+mn-lt"/>
                <a:ea typeface="+mn-ea"/>
                <a:cs typeface="+mn-cs"/>
              </a:rPr>
              <a:t> in several studies. It should not be confused with the larger </a:t>
            </a:r>
            <a:r>
              <a:rPr lang="en-US" sz="1200" b="0" i="0" kern="1200" dirty="0" err="1" smtClean="0">
                <a:solidFill>
                  <a:schemeClr val="tx1"/>
                </a:solidFill>
                <a:effectLst/>
                <a:latin typeface="+mn-lt"/>
                <a:ea typeface="+mn-ea"/>
                <a:cs typeface="+mn-cs"/>
              </a:rPr>
              <a:t>overallsample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(11) (PDF) Statistics Can Lie! – Using Descriptive Statistics in Academic Writing to Shape Reader’s Interpretations | Jessica </a:t>
            </a:r>
            <a:r>
              <a:rPr lang="en-US" dirty="0" err="1" smtClean="0"/>
              <a:t>Dheskali</a:t>
            </a:r>
            <a:r>
              <a:rPr lang="en-US" dirty="0" smtClean="0"/>
              <a:t> - Academia.edu</a:t>
            </a:r>
          </a:p>
          <a:p>
            <a:r>
              <a:rPr lang="en-US" dirty="0" smtClean="0"/>
              <a:t>https://www.academia.edu/43624921/Statistics_Can_Lie_Using_Descriptive_Statistics_in_Academic_Writing_to_Shape_Reader_s_Interpretations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34</a:t>
            </a:fld>
            <a:endParaRPr lang="en-US"/>
          </a:p>
        </p:txBody>
      </p:sp>
    </p:spTree>
    <p:extLst>
      <p:ext uri="{BB962C8B-B14F-4D97-AF65-F5344CB8AC3E}">
        <p14:creationId xmlns:p14="http://schemas.microsoft.com/office/powerpoint/2010/main" val="4285687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In their study on learner perspectives in the context of English as a </a:t>
            </a:r>
            <a:r>
              <a:rPr lang="en-US" sz="1200" b="0" i="0" kern="1200" dirty="0" err="1" smtClean="0">
                <a:solidFill>
                  <a:schemeClr val="tx1"/>
                </a:solidFill>
                <a:effectLst/>
                <a:latin typeface="+mn-lt"/>
                <a:ea typeface="+mn-ea"/>
                <a:cs typeface="+mn-cs"/>
              </a:rPr>
              <a:t>ForeignLanguage</a:t>
            </a:r>
            <a:r>
              <a:rPr lang="en-US" sz="1200" b="0" i="0" kern="1200" dirty="0" smtClean="0">
                <a:solidFill>
                  <a:schemeClr val="tx1"/>
                </a:solidFill>
                <a:effectLst/>
                <a:latin typeface="+mn-lt"/>
                <a:ea typeface="+mn-ea"/>
                <a:cs typeface="+mn-cs"/>
              </a:rPr>
              <a:t>, Cheng, </a:t>
            </a:r>
            <a:r>
              <a:rPr lang="en-US" sz="1200" b="0" i="0" kern="1200" dirty="0" err="1" smtClean="0">
                <a:solidFill>
                  <a:schemeClr val="tx1"/>
                </a:solidFill>
                <a:effectLst/>
                <a:latin typeface="+mn-lt"/>
                <a:ea typeface="+mn-ea"/>
                <a:cs typeface="+mn-cs"/>
              </a:rPr>
              <a:t>Jui-Chuan</a:t>
            </a:r>
            <a:r>
              <a:rPr lang="en-US" sz="1200" b="0" i="0" kern="1200" dirty="0" smtClean="0">
                <a:solidFill>
                  <a:schemeClr val="tx1"/>
                </a:solidFill>
                <a:effectLst/>
                <a:latin typeface="+mn-lt"/>
                <a:ea typeface="+mn-ea"/>
                <a:cs typeface="+mn-cs"/>
              </a:rPr>
              <a:t>, Yi-Chen and Ying-</a:t>
            </a:r>
            <a:r>
              <a:rPr lang="en-US" sz="1200" b="0" i="0" kern="1200" dirty="0" err="1" smtClean="0">
                <a:solidFill>
                  <a:schemeClr val="tx1"/>
                </a:solidFill>
                <a:effectLst/>
                <a:latin typeface="+mn-lt"/>
                <a:ea typeface="+mn-ea"/>
                <a:cs typeface="+mn-cs"/>
              </a:rPr>
              <a:t>shu</a:t>
            </a:r>
            <a:r>
              <a:rPr lang="en-US" sz="1200" b="0" i="0" kern="1200" dirty="0" smtClean="0">
                <a:solidFill>
                  <a:schemeClr val="tx1"/>
                </a:solidFill>
                <a:effectLst/>
                <a:latin typeface="+mn-lt"/>
                <a:ea typeface="+mn-ea"/>
                <a:cs typeface="+mn-cs"/>
              </a:rPr>
              <a:t> (2010: 79) found that “over70 percent of the students preferred language-skills courses” over other courses, which seems quite a lot. They furthermore add that “of the 41 percent who </a:t>
            </a:r>
            <a:r>
              <a:rPr lang="en-US" sz="1200" b="0" i="0" kern="1200" dirty="0" err="1" smtClean="0">
                <a:solidFill>
                  <a:schemeClr val="tx1"/>
                </a:solidFill>
                <a:effectLst/>
                <a:latin typeface="+mn-lt"/>
                <a:ea typeface="+mn-ea"/>
                <a:cs typeface="+mn-cs"/>
              </a:rPr>
              <a:t>plannedto</a:t>
            </a:r>
            <a:r>
              <a:rPr lang="en-US" sz="1200" b="0" i="0" kern="1200" dirty="0" smtClean="0">
                <a:solidFill>
                  <a:schemeClr val="tx1"/>
                </a:solidFill>
                <a:effectLst/>
                <a:latin typeface="+mn-lt"/>
                <a:ea typeface="+mn-ea"/>
                <a:cs typeface="+mn-cs"/>
              </a:rPr>
              <a:t> seek employment, an overwhelming majority of respondents (82%)disliked </a:t>
            </a:r>
            <a:r>
              <a:rPr lang="en-US" sz="1200" b="0" i="0" kern="1200" dirty="0" err="1" smtClean="0">
                <a:solidFill>
                  <a:schemeClr val="tx1"/>
                </a:solidFill>
                <a:effectLst/>
                <a:latin typeface="+mn-lt"/>
                <a:ea typeface="+mn-ea"/>
                <a:cs typeface="+mn-cs"/>
              </a:rPr>
              <a:t>theidea</a:t>
            </a:r>
            <a:r>
              <a:rPr lang="en-US" sz="1200" b="0" i="0" kern="1200" dirty="0" smtClean="0">
                <a:solidFill>
                  <a:schemeClr val="tx1"/>
                </a:solidFill>
                <a:effectLst/>
                <a:latin typeface="+mn-lt"/>
                <a:ea typeface="+mn-ea"/>
                <a:cs typeface="+mn-cs"/>
              </a:rPr>
              <a:t> of content-driven design (Design 1)” (Cheng et al. 2010: 80). The reader </a:t>
            </a:r>
            <a:r>
              <a:rPr lang="en-US" sz="1200" b="0" i="0" kern="1200" dirty="0" err="1" smtClean="0">
                <a:solidFill>
                  <a:schemeClr val="tx1"/>
                </a:solidFill>
                <a:effectLst/>
                <a:latin typeface="+mn-lt"/>
                <a:ea typeface="+mn-ea"/>
                <a:cs typeface="+mn-cs"/>
              </a:rPr>
              <a:t>hasto</a:t>
            </a:r>
            <a:r>
              <a:rPr lang="en-US" sz="1200" b="0" i="0" kern="1200" dirty="0" smtClean="0">
                <a:solidFill>
                  <a:schemeClr val="tx1"/>
                </a:solidFill>
                <a:effectLst/>
                <a:latin typeface="+mn-lt"/>
                <a:ea typeface="+mn-ea"/>
                <a:cs typeface="+mn-cs"/>
              </a:rPr>
              <a:t> be very diligent here and go back to the methodology section where the </a:t>
            </a:r>
            <a:r>
              <a:rPr lang="en-US" sz="1200" b="0" i="0" kern="1200" dirty="0" err="1" smtClean="0">
                <a:solidFill>
                  <a:schemeClr val="tx1"/>
                </a:solidFill>
                <a:effectLst/>
                <a:latin typeface="+mn-lt"/>
                <a:ea typeface="+mn-ea"/>
                <a:cs typeface="+mn-cs"/>
              </a:rPr>
              <a:t>authorsexplain</a:t>
            </a:r>
            <a:r>
              <a:rPr lang="en-US" sz="1200" b="0" i="0" kern="1200" dirty="0" smtClean="0">
                <a:solidFill>
                  <a:schemeClr val="tx1"/>
                </a:solidFill>
                <a:effectLst/>
                <a:latin typeface="+mn-lt"/>
                <a:ea typeface="+mn-ea"/>
                <a:cs typeface="+mn-cs"/>
              </a:rPr>
              <a:t> that they included only 96 participants in their study, which </a:t>
            </a:r>
            <a:r>
              <a:rPr lang="en-US" sz="1200" b="0" i="0" kern="1200" dirty="0" err="1" smtClean="0">
                <a:solidFill>
                  <a:schemeClr val="tx1"/>
                </a:solidFill>
                <a:effectLst/>
                <a:latin typeface="+mn-lt"/>
                <a:ea typeface="+mn-ea"/>
                <a:cs typeface="+mn-cs"/>
              </a:rPr>
              <a:t>is“approximately</a:t>
            </a:r>
            <a:r>
              <a:rPr lang="en-US" sz="1200" b="0" i="0" kern="1200" dirty="0" smtClean="0">
                <a:solidFill>
                  <a:schemeClr val="tx1"/>
                </a:solidFill>
                <a:effectLst/>
                <a:latin typeface="+mn-lt"/>
                <a:ea typeface="+mn-ea"/>
                <a:cs typeface="+mn-cs"/>
              </a:rPr>
              <a:t> 35% of the target population” (Cheng et al. 2010: 75). Hence, from274 students, a number that was not directly stated, the authors were able to ask96, which means that 35% represent the target group. From these 96 students, 41%“plan to seek employment”. This makes 39 students. 82% of these 39 </a:t>
            </a:r>
            <a:r>
              <a:rPr lang="en-US" sz="1200" b="0" i="0" kern="1200" dirty="0" err="1" smtClean="0">
                <a:solidFill>
                  <a:schemeClr val="tx1"/>
                </a:solidFill>
                <a:effectLst/>
                <a:latin typeface="+mn-lt"/>
                <a:ea typeface="+mn-ea"/>
                <a:cs typeface="+mn-cs"/>
              </a:rPr>
              <a:t>students,meaning</a:t>
            </a:r>
            <a:r>
              <a:rPr lang="en-US" sz="1200" b="0" i="0" kern="1200" dirty="0" smtClean="0">
                <a:solidFill>
                  <a:schemeClr val="tx1"/>
                </a:solidFill>
                <a:effectLst/>
                <a:latin typeface="+mn-lt"/>
                <a:ea typeface="+mn-ea"/>
                <a:cs typeface="+mn-cs"/>
              </a:rPr>
              <a:t> 32 students, are described as “an overwhelming majority” who “</a:t>
            </a:r>
            <a:r>
              <a:rPr lang="en-US" sz="1200" b="0" i="0" kern="1200" dirty="0" err="1" smtClean="0">
                <a:solidFill>
                  <a:schemeClr val="tx1"/>
                </a:solidFill>
                <a:effectLst/>
                <a:latin typeface="+mn-lt"/>
                <a:ea typeface="+mn-ea"/>
                <a:cs typeface="+mn-cs"/>
              </a:rPr>
              <a:t>dislikedthe</a:t>
            </a:r>
            <a:r>
              <a:rPr lang="en-US" sz="1200" b="0" i="0" kern="1200" dirty="0" smtClean="0">
                <a:solidFill>
                  <a:schemeClr val="tx1"/>
                </a:solidFill>
                <a:effectLst/>
                <a:latin typeface="+mn-lt"/>
                <a:ea typeface="+mn-ea"/>
                <a:cs typeface="+mn-cs"/>
              </a:rPr>
              <a:t> idea of content-driven design” (Cheng et al. 2010: 80). In the end, </a:t>
            </a:r>
            <a:r>
              <a:rPr lang="en-US" sz="1200" b="0" i="0" kern="1200" dirty="0" err="1" smtClean="0">
                <a:solidFill>
                  <a:schemeClr val="tx1"/>
                </a:solidFill>
                <a:effectLst/>
                <a:latin typeface="+mn-lt"/>
                <a:ea typeface="+mn-ea"/>
                <a:cs typeface="+mn-cs"/>
              </a:rPr>
              <a:t>however,the</a:t>
            </a:r>
            <a:r>
              <a:rPr lang="en-US" sz="1200" b="0" i="0" kern="1200" dirty="0" smtClean="0">
                <a:solidFill>
                  <a:schemeClr val="tx1"/>
                </a:solidFill>
                <a:effectLst/>
                <a:latin typeface="+mn-lt"/>
                <a:ea typeface="+mn-ea"/>
                <a:cs typeface="+mn-cs"/>
              </a:rPr>
              <a:t> authors only refer to 32 out of274 students. “Overwhelming” does </a:t>
            </a:r>
            <a:r>
              <a:rPr lang="en-US" sz="1200" b="0" i="0" kern="1200" dirty="0" err="1" smtClean="0">
                <a:solidFill>
                  <a:schemeClr val="tx1"/>
                </a:solidFill>
                <a:effectLst/>
                <a:latin typeface="+mn-lt"/>
                <a:ea typeface="+mn-ea"/>
                <a:cs typeface="+mn-cs"/>
              </a:rPr>
              <a:t>thereforedefinitely</a:t>
            </a:r>
            <a:r>
              <a:rPr lang="en-US" sz="1200" b="0" i="0" kern="1200" dirty="0" smtClean="0">
                <a:solidFill>
                  <a:schemeClr val="tx1"/>
                </a:solidFill>
                <a:effectLst/>
                <a:latin typeface="+mn-lt"/>
                <a:ea typeface="+mn-ea"/>
                <a:cs typeface="+mn-cs"/>
              </a:rPr>
              <a:t> not seem fitting. This example shows that students should be aware </a:t>
            </a:r>
            <a:r>
              <a:rPr lang="en-US" sz="1200" b="0" i="0" kern="1200" dirty="0" err="1" smtClean="0">
                <a:solidFill>
                  <a:schemeClr val="tx1"/>
                </a:solidFill>
                <a:effectLst/>
                <a:latin typeface="+mn-lt"/>
                <a:ea typeface="+mn-ea"/>
                <a:cs typeface="+mn-cs"/>
              </a:rPr>
              <a:t>thatthe</a:t>
            </a:r>
            <a:r>
              <a:rPr lang="en-US" sz="1200" b="0" i="0" kern="1200" dirty="0" smtClean="0">
                <a:solidFill>
                  <a:schemeClr val="tx1"/>
                </a:solidFill>
                <a:effectLst/>
                <a:latin typeface="+mn-lt"/>
                <a:ea typeface="+mn-ea"/>
                <a:cs typeface="+mn-cs"/>
              </a:rPr>
              <a:t> reference sample might be quite small and not be of importance yet still </a:t>
            </a:r>
            <a:r>
              <a:rPr lang="en-US" sz="1200" b="0" i="0" kern="1200" dirty="0" err="1" smtClean="0">
                <a:solidFill>
                  <a:schemeClr val="tx1"/>
                </a:solidFill>
                <a:effectLst/>
                <a:latin typeface="+mn-lt"/>
                <a:ea typeface="+mn-ea"/>
                <a:cs typeface="+mn-cs"/>
              </a:rPr>
              <a:t>beemphasised</a:t>
            </a:r>
            <a:r>
              <a:rPr lang="en-US" sz="1200" b="0" i="0" kern="1200" dirty="0" smtClean="0">
                <a:solidFill>
                  <a:schemeClr val="tx1"/>
                </a:solidFill>
                <a:effectLst/>
                <a:latin typeface="+mn-lt"/>
                <a:ea typeface="+mn-ea"/>
                <a:cs typeface="+mn-cs"/>
              </a:rPr>
              <a:t> in several studies. It should not be confused with the larger </a:t>
            </a:r>
            <a:r>
              <a:rPr lang="en-US" sz="1200" b="0" i="0" kern="1200" dirty="0" err="1" smtClean="0">
                <a:solidFill>
                  <a:schemeClr val="tx1"/>
                </a:solidFill>
                <a:effectLst/>
                <a:latin typeface="+mn-lt"/>
                <a:ea typeface="+mn-ea"/>
                <a:cs typeface="+mn-cs"/>
              </a:rPr>
              <a:t>overallsample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(11) (PDF) Statistics Can Lie! – Using Descriptive Statistics in Academic Writing to Shape Reader’s Interpretations | Jessica </a:t>
            </a:r>
            <a:r>
              <a:rPr lang="en-US" dirty="0" err="1" smtClean="0"/>
              <a:t>Dheskali</a:t>
            </a:r>
            <a:r>
              <a:rPr lang="en-US" dirty="0" smtClean="0"/>
              <a:t> - Academia.edu</a:t>
            </a:r>
          </a:p>
          <a:p>
            <a:r>
              <a:rPr lang="en-US" dirty="0" smtClean="0"/>
              <a:t>https://www.academia.edu/43624921/Statistics_Can_Lie_Using_Descriptive_Statistics_in_Academic_Writing_to_Shape_Reader_s_Interpretations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35</a:t>
            </a:fld>
            <a:endParaRPr lang="en-US"/>
          </a:p>
        </p:txBody>
      </p:sp>
    </p:spTree>
    <p:extLst>
      <p:ext uri="{BB962C8B-B14F-4D97-AF65-F5344CB8AC3E}">
        <p14:creationId xmlns:p14="http://schemas.microsoft.com/office/powerpoint/2010/main" val="2675669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two children, one of whom tests a 99 on IQ and the other a 102, you really should not tell them to avoid comparisons. Why? Because </a:t>
            </a:r>
            <a:r>
              <a:rPr lang="en-US" sz="1200" b="0" i="0" u="sng" kern="1200" dirty="0" smtClean="0">
                <a:solidFill>
                  <a:schemeClr val="tx1"/>
                </a:solidFill>
                <a:effectLst/>
                <a:latin typeface="+mn-lt"/>
                <a:ea typeface="+mn-ea"/>
                <a:cs typeface="+mn-cs"/>
                <a:hlinkClick r:id="rId3"/>
              </a:rPr>
              <a:t>IQ tests can have a standard error of around 3 points </a:t>
            </a:r>
            <a:r>
              <a:rPr lang="en-US" sz="1200" b="0" i="0" kern="1200" dirty="0" smtClean="0">
                <a:solidFill>
                  <a:schemeClr val="tx1"/>
                </a:solidFill>
                <a:effectLst/>
                <a:latin typeface="+mn-lt"/>
                <a:ea typeface="+mn-ea"/>
                <a:cs typeface="+mn-cs"/>
              </a:rPr>
              <a:t>which means a child scoring a 99 once would be expected to score between 96 and 102 about 68% of the time. The overall difference might not be significant and could reverse itself in repeated testing. In other words, by leaving out the expected standard error in the results, you can draw a more drastic conclusion than that offered by the data.</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37</a:t>
            </a:fld>
            <a:endParaRPr lang="en-US"/>
          </a:p>
        </p:txBody>
      </p:sp>
    </p:spTree>
    <p:extLst>
      <p:ext uri="{BB962C8B-B14F-4D97-AF65-F5344CB8AC3E}">
        <p14:creationId xmlns:p14="http://schemas.microsoft.com/office/powerpoint/2010/main" val="2580995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Think of it this way: if there was a medicine that increased lifespan by 2 years on average would you take it? Would it change your mind if the worst impact was a loss of 12 years of life and the maximum a gain of 14 years? It usually is the details that matter and one summary statistic cannot tell the whole story.</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38</a:t>
            </a:fld>
            <a:endParaRPr lang="en-US"/>
          </a:p>
        </p:txBody>
      </p:sp>
    </p:spTree>
    <p:extLst>
      <p:ext uri="{BB962C8B-B14F-4D97-AF65-F5344CB8AC3E}">
        <p14:creationId xmlns:p14="http://schemas.microsoft.com/office/powerpoint/2010/main" val="1638919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Misleading Statistics &amp; Data – News Examples For Misuse of Statistics</a:t>
            </a:r>
          </a:p>
          <a:p>
            <a:r>
              <a:rPr lang="en-US" dirty="0" smtClean="0"/>
              <a:t>https://www.datapine.com/blog/misleading-statistics-and-data/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39</a:t>
            </a:fld>
            <a:endParaRPr lang="en-US"/>
          </a:p>
        </p:txBody>
      </p:sp>
    </p:spTree>
    <p:extLst>
      <p:ext uri="{BB962C8B-B14F-4D97-AF65-F5344CB8AC3E}">
        <p14:creationId xmlns:p14="http://schemas.microsoft.com/office/powerpoint/2010/main" val="3561514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40</a:t>
            </a:fld>
            <a:endParaRPr lang="en-US"/>
          </a:p>
        </p:txBody>
      </p:sp>
    </p:spTree>
    <p:extLst>
      <p:ext uri="{BB962C8B-B14F-4D97-AF65-F5344CB8AC3E}">
        <p14:creationId xmlns:p14="http://schemas.microsoft.com/office/powerpoint/2010/main" val="1380724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claim, which was based on surveys of dentists and hygienists carried out by the manufacturer, was found to be misrepresentative as it allowed the participants to select one or more toothpaste brands. The ASA stated that the claim “… would be understood by readers to mean that 80 percent of dentists recommend Colgate over and above other brands, and the remaining 20 percent would recommend different brands.”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41</a:t>
            </a:fld>
            <a:endParaRPr lang="en-US"/>
          </a:p>
        </p:txBody>
      </p:sp>
    </p:spTree>
    <p:extLst>
      <p:ext uri="{BB962C8B-B14F-4D97-AF65-F5344CB8AC3E}">
        <p14:creationId xmlns:p14="http://schemas.microsoft.com/office/powerpoint/2010/main" val="2231671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ASA continued, “Because we understood that another competitor’s brand was recommended almost as much as the Colgate brand by the dentists surveyed, we concluded that the claim misleadingly implied 80 percent of dentists recommend Colgate toothpaste in preference to all other brands.” The ASA also claimed that the scripts used for the survey informed the participants that the research was being performed by an independent research company, which was inherently false.</a:t>
            </a:r>
          </a:p>
          <a:p>
            <a:endParaRPr lang="en-US" sz="1200" b="0" i="0" kern="1200" dirty="0" smtClean="0">
              <a:solidFill>
                <a:schemeClr val="tx1"/>
              </a:solidFill>
              <a:effectLst/>
              <a:latin typeface="+mn-lt"/>
              <a:ea typeface="+mn-ea"/>
              <a:cs typeface="+mn-cs"/>
            </a:endParaRPr>
          </a:p>
          <a:p>
            <a:r>
              <a:rPr lang="en-US" dirty="0" smtClean="0"/>
              <a:t>Maybe small numbers of surveys is also</a:t>
            </a:r>
            <a:r>
              <a:rPr lang="en-US" baseline="0" dirty="0" smtClean="0"/>
              <a:t> a similar problem </a:t>
            </a:r>
          </a:p>
          <a:p>
            <a:r>
              <a:rPr lang="en-US" baseline="0" dirty="0" smtClean="0"/>
              <a:t>U survey 10 dentists. By chance u get very good results. U keep them </a:t>
            </a:r>
          </a:p>
          <a:p>
            <a:r>
              <a:rPr lang="en-US" baseline="0" dirty="0" smtClean="0"/>
              <a:t>And remove other results that were unfavorable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42</a:t>
            </a:fld>
            <a:endParaRPr lang="en-US"/>
          </a:p>
        </p:txBody>
      </p:sp>
    </p:spTree>
    <p:extLst>
      <p:ext uri="{BB962C8B-B14F-4D97-AF65-F5344CB8AC3E}">
        <p14:creationId xmlns:p14="http://schemas.microsoft.com/office/powerpoint/2010/main" val="507913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44</a:t>
            </a:fld>
            <a:endParaRPr lang="en-US"/>
          </a:p>
        </p:txBody>
      </p:sp>
    </p:spTree>
    <p:extLst>
      <p:ext uri="{BB962C8B-B14F-4D97-AF65-F5344CB8AC3E}">
        <p14:creationId xmlns:p14="http://schemas.microsoft.com/office/powerpoint/2010/main" val="2499595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scare people by saying </a:t>
            </a:r>
            <a:r>
              <a:rPr lang="en-US" sz="1200" b="0" i="0" u="sng" kern="1200" dirty="0" smtClean="0">
                <a:solidFill>
                  <a:schemeClr val="tx1"/>
                </a:solidFill>
                <a:effectLst/>
                <a:latin typeface="+mn-lt"/>
                <a:ea typeface="+mn-ea"/>
                <a:cs typeface="+mn-cs"/>
                <a:hlinkClick r:id="rId3"/>
              </a:rPr>
              <a:t>New York had</a:t>
            </a:r>
            <a:r>
              <a:rPr lang="en-US" sz="1200" b="0" i="0" kern="1200" dirty="0" smtClean="0">
                <a:solidFill>
                  <a:schemeClr val="tx1"/>
                </a:solidFill>
                <a:effectLst/>
                <a:latin typeface="+mn-lt"/>
                <a:ea typeface="+mn-ea"/>
                <a:cs typeface="+mn-cs"/>
              </a:rPr>
              <a:t> 289 murders in 2018, but when you compare that to 2245 in 1990, you realize New York City has never been safer! It’s usually the comparison that matters; don’t let an isolated number sway your rational thinking.</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45</a:t>
            </a:fld>
            <a:endParaRPr lang="en-US"/>
          </a:p>
        </p:txBody>
      </p:sp>
    </p:spTree>
    <p:extLst>
      <p:ext uri="{BB962C8B-B14F-4D97-AF65-F5344CB8AC3E}">
        <p14:creationId xmlns:p14="http://schemas.microsoft.com/office/powerpoint/2010/main" val="4055870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discrete data?</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a:t>
            </a:fld>
            <a:endParaRPr lang="en-US"/>
          </a:p>
        </p:txBody>
      </p:sp>
    </p:spTree>
    <p:extLst>
      <p:ext uri="{BB962C8B-B14F-4D97-AF65-F5344CB8AC3E}">
        <p14:creationId xmlns:p14="http://schemas.microsoft.com/office/powerpoint/2010/main" val="3537952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easiest way to lower unemployment is just to change the definition to exclude people who have stopped looking for work.</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47</a:t>
            </a:fld>
            <a:endParaRPr lang="en-US"/>
          </a:p>
        </p:txBody>
      </p:sp>
    </p:spTree>
    <p:extLst>
      <p:ext uri="{BB962C8B-B14F-4D97-AF65-F5344CB8AC3E}">
        <p14:creationId xmlns:p14="http://schemas.microsoft.com/office/powerpoint/2010/main" val="3005681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overall theme of “How to Lie with Statistics” is: view any single statistic with skepticism. </a:t>
            </a:r>
          </a:p>
          <a:p>
            <a:endParaRPr lang="en-US" dirty="0" smtClean="0"/>
          </a:p>
          <a:p>
            <a:r>
              <a:rPr lang="en-US" dirty="0" smtClean="0"/>
              <a:t>Any number represents a distillation of a set of data, which was taken on a sample of a population by mistake-prone humans, using imperfect tools, in constantly changing conditions at a single point in time.</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49</a:t>
            </a:fld>
            <a:endParaRPr lang="en-US"/>
          </a:p>
        </p:txBody>
      </p:sp>
    </p:spTree>
    <p:extLst>
      <p:ext uri="{BB962C8B-B14F-4D97-AF65-F5344CB8AC3E}">
        <p14:creationId xmlns:p14="http://schemas.microsoft.com/office/powerpoint/2010/main" val="1806999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All this leads to two conclusions:</a:t>
            </a:r>
          </a:p>
          <a:p>
            <a:r>
              <a:rPr lang="en-US" sz="1200" b="0" i="0" kern="1200" dirty="0" smtClean="0">
                <a:solidFill>
                  <a:schemeClr val="tx1"/>
                </a:solidFill>
                <a:effectLst/>
                <a:latin typeface="+mn-lt"/>
                <a:ea typeface="+mn-ea"/>
                <a:cs typeface="+mn-cs"/>
              </a:rPr>
              <a:t>If you put all your faith in one number, then you will be overfitting to the particular circumstances that produced the number.</a:t>
            </a:r>
          </a:p>
          <a:p>
            <a:r>
              <a:rPr lang="en-US" sz="1200" b="0" i="0" kern="1200" dirty="0" smtClean="0">
                <a:solidFill>
                  <a:schemeClr val="tx1"/>
                </a:solidFill>
                <a:effectLst/>
                <a:latin typeface="+mn-lt"/>
                <a:ea typeface="+mn-ea"/>
                <a:cs typeface="+mn-cs"/>
              </a:rPr>
              <a:t>Statistics and data are never purely objective. A statistic is one interpretation of uncertain data designed to persuade.</a:t>
            </a:r>
          </a:p>
          <a:p>
            <a:endParaRPr lang="en-US" dirty="0" smtClean="0"/>
          </a:p>
          <a:p>
            <a:r>
              <a:rPr lang="en-US" sz="1200" b="0" i="0" kern="1200" dirty="0" smtClean="0">
                <a:solidFill>
                  <a:schemeClr val="tx1"/>
                </a:solidFill>
                <a:effectLst/>
                <a:latin typeface="+mn-lt"/>
                <a:ea typeface="+mn-ea"/>
                <a:cs typeface="+mn-cs"/>
              </a:rPr>
              <a:t> We should look for the range of values, report numbers with confidence intervals, gather more data before jumping to conclusions, compare multiple studies, and ask about the design of the data-gathering process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50</a:t>
            </a:fld>
            <a:endParaRPr lang="en-US"/>
          </a:p>
        </p:txBody>
      </p:sp>
    </p:spTree>
    <p:extLst>
      <p:ext uri="{BB962C8B-B14F-4D97-AF65-F5344CB8AC3E}">
        <p14:creationId xmlns:p14="http://schemas.microsoft.com/office/powerpoint/2010/main" val="1406216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Lessons on How to Lie with Statistics | by Will </a:t>
            </a:r>
            <a:r>
              <a:rPr lang="en-US" dirty="0" err="1" smtClean="0"/>
              <a:t>Koehrsen</a:t>
            </a:r>
            <a:r>
              <a:rPr lang="en-US" dirty="0" smtClean="0"/>
              <a:t> | Towards Data Science</a:t>
            </a:r>
          </a:p>
          <a:p>
            <a:r>
              <a:rPr lang="en-US" dirty="0" smtClean="0"/>
              <a:t>https://towardsdatascience.com/lessons-from-how-to-lie-with-statistics-57060c0d2f19</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51</a:t>
            </a:fld>
            <a:endParaRPr lang="en-US"/>
          </a:p>
        </p:txBody>
      </p:sp>
    </p:spTree>
    <p:extLst>
      <p:ext uri="{BB962C8B-B14F-4D97-AF65-F5344CB8AC3E}">
        <p14:creationId xmlns:p14="http://schemas.microsoft.com/office/powerpoint/2010/main" val="693980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tableone</a:t>
            </a:r>
            <a:r>
              <a:rPr lang="en-US" dirty="0" smtClean="0"/>
              <a:t> · </a:t>
            </a:r>
            <a:r>
              <a:rPr lang="en-US" dirty="0" err="1" smtClean="0"/>
              <a:t>PyPI</a:t>
            </a:r>
            <a:endParaRPr lang="en-US" dirty="0" smtClean="0"/>
          </a:p>
          <a:p>
            <a:r>
              <a:rPr lang="en-US" dirty="0" smtClean="0"/>
              <a:t>https://pypi.org/project/tableone/</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55</a:t>
            </a:fld>
            <a:endParaRPr lang="en-US"/>
          </a:p>
        </p:txBody>
      </p:sp>
    </p:spTree>
    <p:extLst>
      <p:ext uri="{BB962C8B-B14F-4D97-AF65-F5344CB8AC3E}">
        <p14:creationId xmlns:p14="http://schemas.microsoft.com/office/powerpoint/2010/main" val="3726952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r>
              <a:rPr lang="en-US" baseline="0" dirty="0" smtClean="0"/>
              <a:t> variables : mean SD </a:t>
            </a:r>
          </a:p>
          <a:p>
            <a:r>
              <a:rPr lang="en-US" baseline="0" dirty="0" smtClean="0"/>
              <a:t>Categorical variables : frequency percentage </a:t>
            </a:r>
          </a:p>
          <a:p>
            <a:r>
              <a:rPr lang="en-US" baseline="0" dirty="0" smtClean="0"/>
              <a:t>Grouped by outcome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56</a:t>
            </a:fld>
            <a:endParaRPr lang="en-US"/>
          </a:p>
        </p:txBody>
      </p:sp>
    </p:spTree>
    <p:extLst>
      <p:ext uri="{BB962C8B-B14F-4D97-AF65-F5344CB8AC3E}">
        <p14:creationId xmlns:p14="http://schemas.microsoft.com/office/powerpoint/2010/main" val="2693019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Presentation-Ready Data Summary and Analytic Result Tables • </a:t>
            </a:r>
            <a:r>
              <a:rPr lang="en-US" dirty="0" err="1" smtClean="0"/>
              <a:t>gtsummary</a:t>
            </a:r>
            <a:endParaRPr lang="en-US" dirty="0" smtClean="0"/>
          </a:p>
          <a:p>
            <a:r>
              <a:rPr lang="en-US" dirty="0" smtClean="0"/>
              <a:t>http://www.danieldsjoberg.com/gtsummary/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57</a:t>
            </a:fld>
            <a:endParaRPr lang="en-US"/>
          </a:p>
        </p:txBody>
      </p:sp>
    </p:spTree>
    <p:extLst>
      <p:ext uri="{BB962C8B-B14F-4D97-AF65-F5344CB8AC3E}">
        <p14:creationId xmlns:p14="http://schemas.microsoft.com/office/powerpoint/2010/main" val="1449070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Ya3ny eh?</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If lopsided results are misleading, that doesn’t necessarily mean that they were born out of the </a:t>
            </a:r>
            <a:r>
              <a:rPr lang="en-US" sz="1200" b="0" i="1" kern="1200" dirty="0" smtClean="0">
                <a:solidFill>
                  <a:schemeClr val="tx1"/>
                </a:solidFill>
                <a:effectLst/>
                <a:latin typeface="+mn-lt"/>
                <a:ea typeface="+mn-ea"/>
                <a:cs typeface="+mn-cs"/>
              </a:rPr>
              <a:t>intent </a:t>
            </a:r>
            <a:r>
              <a:rPr lang="en-US" sz="1200" b="0" i="0" kern="1200" dirty="0" smtClean="0">
                <a:solidFill>
                  <a:schemeClr val="tx1"/>
                </a:solidFill>
                <a:effectLst/>
                <a:latin typeface="+mn-lt"/>
                <a:ea typeface="+mn-ea"/>
                <a:cs typeface="+mn-cs"/>
              </a:rPr>
              <a:t>to mislead. Perhaps they were, perhaps they weren’t. Statistical bias can come about through negligence, ignorance, </a:t>
            </a:r>
            <a:r>
              <a:rPr lang="en-US" sz="1200" b="0" i="0" kern="1200" dirty="0" err="1" smtClean="0">
                <a:solidFill>
                  <a:schemeClr val="tx1"/>
                </a:solidFill>
                <a:effectLst/>
                <a:latin typeface="+mn-lt"/>
                <a:ea typeface="+mn-ea"/>
                <a:cs typeface="+mn-cs"/>
              </a:rPr>
              <a:t>expediancy</a:t>
            </a:r>
            <a:r>
              <a:rPr lang="en-US" sz="1200" b="0" i="0" kern="1200" dirty="0" smtClean="0">
                <a:solidFill>
                  <a:schemeClr val="tx1"/>
                </a:solidFill>
                <a:effectLst/>
                <a:latin typeface="+mn-lt"/>
                <a:ea typeface="+mn-ea"/>
                <a:cs typeface="+mn-cs"/>
              </a:rPr>
              <a:t>, or shenanigans.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63</a:t>
            </a:fld>
            <a:endParaRPr lang="en-US"/>
          </a:p>
        </p:txBody>
      </p:sp>
    </p:spTree>
    <p:extLst>
      <p:ext uri="{BB962C8B-B14F-4D97-AF65-F5344CB8AC3E}">
        <p14:creationId xmlns:p14="http://schemas.microsoft.com/office/powerpoint/2010/main" val="1124556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64</a:t>
            </a:fld>
            <a:endParaRPr lang="en-US"/>
          </a:p>
        </p:txBody>
      </p:sp>
    </p:spTree>
    <p:extLst>
      <p:ext uri="{BB962C8B-B14F-4D97-AF65-F5344CB8AC3E}">
        <p14:creationId xmlns:p14="http://schemas.microsoft.com/office/powerpoint/2010/main" val="3007271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High bias doesn’t mean you’re shooting all over the place (that’s high variance), but may cause a perfect archer hit below the bullseye all the 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65</a:t>
            </a:fld>
            <a:endParaRPr lang="en-US"/>
          </a:p>
        </p:txBody>
      </p:sp>
    </p:spTree>
    <p:extLst>
      <p:ext uri="{BB962C8B-B14F-4D97-AF65-F5344CB8AC3E}">
        <p14:creationId xmlns:p14="http://schemas.microsoft.com/office/powerpoint/2010/main" val="330666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can be converted to continuous </a:t>
            </a:r>
            <a:r>
              <a:rPr lang="en-US" baseline="0" dirty="0" smtClean="0"/>
              <a:t>? </a:t>
            </a:r>
          </a:p>
          <a:p>
            <a:endParaRPr lang="en-US" baseline="0" dirty="0" smtClean="0"/>
          </a:p>
          <a:p>
            <a:r>
              <a:rPr lang="en-US" baseline="0" dirty="0" smtClean="0"/>
              <a:t>3 points … never </a:t>
            </a:r>
          </a:p>
          <a:p>
            <a:r>
              <a:rPr lang="en-US" baseline="0" dirty="0" smtClean="0"/>
              <a:t>7 points … maybe </a:t>
            </a:r>
          </a:p>
          <a:p>
            <a:r>
              <a:rPr lang="en-US" baseline="0" dirty="0" smtClean="0"/>
              <a:t>10 points .. Probably yes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13</a:t>
            </a:fld>
            <a:endParaRPr lang="en-US"/>
          </a:p>
        </p:txBody>
      </p:sp>
    </p:spTree>
    <p:extLst>
      <p:ext uri="{BB962C8B-B14F-4D97-AF65-F5344CB8AC3E}">
        <p14:creationId xmlns:p14="http://schemas.microsoft.com/office/powerpoint/2010/main" val="2130323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or under estimation?</a:t>
            </a:r>
          </a:p>
          <a:p>
            <a:endParaRPr lang="en-US" dirty="0" smtClean="0"/>
          </a:p>
          <a:p>
            <a:r>
              <a:rPr lang="en-US" dirty="0" smtClean="0"/>
              <a:t>Over estimation</a:t>
            </a:r>
            <a:r>
              <a:rPr lang="en-US" baseline="0" dirty="0" smtClean="0"/>
              <a:t> </a:t>
            </a:r>
          </a:p>
          <a:p>
            <a:r>
              <a:rPr lang="en-US" baseline="0" dirty="0" smtClean="0"/>
              <a:t>The true is low </a:t>
            </a:r>
          </a:p>
          <a:p>
            <a:endParaRPr lang="en-US" baseline="0" dirty="0" smtClean="0"/>
          </a:p>
          <a:p>
            <a:r>
              <a:rPr lang="en-US" sz="1200" b="0" i="0" kern="1200" dirty="0" smtClean="0">
                <a:solidFill>
                  <a:schemeClr val="tx1"/>
                </a:solidFill>
                <a:effectLst/>
                <a:latin typeface="+mn-lt"/>
                <a:ea typeface="+mn-ea"/>
                <a:cs typeface="+mn-cs"/>
              </a:rPr>
              <a:t>Why? I smell the pungent odor of randomization issues with how the data were obtained, which brings me to statistical </a:t>
            </a:r>
            <a:r>
              <a:rPr lang="en-US" sz="1200" b="0" i="0" kern="1200" dirty="0" err="1" smtClean="0">
                <a:solidFill>
                  <a:schemeClr val="tx1"/>
                </a:solidFill>
                <a:effectLst/>
                <a:latin typeface="+mn-lt"/>
                <a:ea typeface="+mn-ea"/>
                <a:cs typeface="+mn-cs"/>
              </a:rPr>
              <a:t>subdefinition</a:t>
            </a:r>
            <a:r>
              <a:rPr lang="en-US" sz="1200" b="0" i="0" kern="1200" dirty="0" smtClean="0">
                <a:solidFill>
                  <a:schemeClr val="tx1"/>
                </a:solidFill>
                <a:effectLst/>
                <a:latin typeface="+mn-lt"/>
                <a:ea typeface="+mn-ea"/>
                <a:cs typeface="+mn-cs"/>
              </a:rPr>
              <a:t> #2.</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68</a:t>
            </a:fld>
            <a:endParaRPr lang="en-US"/>
          </a:p>
        </p:txBody>
      </p:sp>
    </p:spTree>
    <p:extLst>
      <p:ext uri="{BB962C8B-B14F-4D97-AF65-F5344CB8AC3E}">
        <p14:creationId xmlns:p14="http://schemas.microsoft.com/office/powerpoint/2010/main" val="2754986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dirty="0" smtClean="0"/>
              <a:t> What clever thing did they do to collect data from people who stay indoors?</a:t>
            </a:r>
            <a:endParaRPr lang="en-US" sz="1200" b="1" dirty="0" smtClean="0"/>
          </a:p>
          <a:p>
            <a:endParaRPr lang="en-US" dirty="0" smtClean="0"/>
          </a:p>
          <a:p>
            <a:endParaRPr lang="en-US" dirty="0" smtClean="0"/>
          </a:p>
          <a:p>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 it turns out, no clever 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69</a:t>
            </a:fld>
            <a:endParaRPr lang="en-US"/>
          </a:p>
        </p:txBody>
      </p:sp>
    </p:spTree>
    <p:extLst>
      <p:ext uri="{BB962C8B-B14F-4D97-AF65-F5344CB8AC3E}">
        <p14:creationId xmlns:p14="http://schemas.microsoft.com/office/powerpoint/2010/main" val="4265312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Zero.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We don’t know.</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70</a:t>
            </a:fld>
            <a:endParaRPr lang="en-US"/>
          </a:p>
        </p:txBody>
      </p:sp>
    </p:spTree>
    <p:extLst>
      <p:ext uri="{BB962C8B-B14F-4D97-AF65-F5344CB8AC3E}">
        <p14:creationId xmlns:p14="http://schemas.microsoft.com/office/powerpoint/2010/main" val="315931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Selection bias</a:t>
            </a:r>
          </a:p>
          <a:p>
            <a:r>
              <a:rPr lang="en-US" sz="1200" b="0" i="0" kern="1200" dirty="0" smtClean="0">
                <a:solidFill>
                  <a:schemeClr val="tx1"/>
                </a:solidFill>
                <a:effectLst/>
                <a:latin typeface="+mn-lt"/>
                <a:ea typeface="+mn-ea"/>
                <a:cs typeface="+mn-cs"/>
              </a:rPr>
              <a:t>A special way to trigger results that are systematically off the mark is to collect your </a:t>
            </a:r>
            <a:r>
              <a:rPr lang="en-US" sz="1200" b="0" i="0" u="sng" kern="1200" dirty="0" smtClean="0">
                <a:solidFill>
                  <a:schemeClr val="tx1"/>
                </a:solidFill>
                <a:effectLst/>
                <a:latin typeface="+mn-lt"/>
                <a:ea typeface="+mn-ea"/>
                <a:cs typeface="+mn-cs"/>
                <a:hlinkClick r:id="rId3"/>
              </a:rPr>
              <a:t>data</a:t>
            </a:r>
            <a:r>
              <a:rPr lang="en-US" sz="1200" b="0" i="0" kern="1200" dirty="0" smtClean="0">
                <a:solidFill>
                  <a:schemeClr val="tx1"/>
                </a:solidFill>
                <a:effectLst/>
                <a:latin typeface="+mn-lt"/>
                <a:ea typeface="+mn-ea"/>
                <a:cs typeface="+mn-cs"/>
              </a:rPr>
              <a:t> in a problematic manner. For statisticians who love having things to be grumpy about, </a:t>
            </a:r>
            <a:r>
              <a:rPr lang="en-US" sz="1200" b="1" i="1" kern="1200" dirty="0" smtClean="0">
                <a:solidFill>
                  <a:schemeClr val="tx1"/>
                </a:solidFill>
                <a:effectLst/>
                <a:latin typeface="+mn-lt"/>
                <a:ea typeface="+mn-ea"/>
                <a:cs typeface="+mn-cs"/>
              </a:rPr>
              <a:t>selection bias</a:t>
            </a:r>
            <a:r>
              <a:rPr lang="en-US" sz="1200" b="0" i="0" kern="1200" dirty="0" smtClean="0">
                <a:solidFill>
                  <a:schemeClr val="tx1"/>
                </a:solidFill>
                <a:effectLst/>
                <a:latin typeface="+mn-lt"/>
                <a:ea typeface="+mn-ea"/>
                <a:cs typeface="+mn-cs"/>
              </a:rPr>
              <a:t> is a cherished frenemy. It visits so often!</a:t>
            </a:r>
          </a:p>
          <a:p>
            <a:endParaRPr lang="en-US" dirty="0" smtClean="0"/>
          </a:p>
          <a:p>
            <a:endParaRPr lang="en-US" dirty="0" smtClean="0"/>
          </a:p>
          <a:p>
            <a:r>
              <a:rPr lang="en-US" sz="1200" b="0" i="1" kern="1200" dirty="0" smtClean="0">
                <a:solidFill>
                  <a:schemeClr val="tx1"/>
                </a:solidFill>
                <a:effectLst/>
                <a:latin typeface="+mn-lt"/>
                <a:ea typeface="+mn-ea"/>
                <a:cs typeface="+mn-cs"/>
              </a:rPr>
              <a:t>Selection bias occurs when different members of your </a:t>
            </a:r>
            <a:r>
              <a:rPr lang="en-US" sz="1200" b="0" i="1" u="sng" kern="1200" dirty="0" smtClean="0">
                <a:solidFill>
                  <a:schemeClr val="tx1"/>
                </a:solidFill>
                <a:effectLst/>
                <a:latin typeface="+mn-lt"/>
                <a:ea typeface="+mn-ea"/>
                <a:cs typeface="+mn-cs"/>
                <a:hlinkClick r:id="rId4"/>
              </a:rPr>
              <a:t>population of interest</a:t>
            </a:r>
            <a:r>
              <a:rPr lang="en-US" sz="1200" b="0" i="1" kern="1200" dirty="0" smtClean="0">
                <a:solidFill>
                  <a:schemeClr val="tx1"/>
                </a:solidFill>
                <a:effectLst/>
                <a:latin typeface="+mn-lt"/>
                <a:ea typeface="+mn-ea"/>
                <a:cs typeface="+mn-cs"/>
              </a:rPr>
              <a:t> have different </a:t>
            </a:r>
            <a:r>
              <a:rPr lang="en-US" sz="1200" b="0" i="1" u="sng" kern="1200" dirty="0" smtClean="0">
                <a:solidFill>
                  <a:schemeClr val="tx1"/>
                </a:solidFill>
                <a:effectLst/>
                <a:latin typeface="+mn-lt"/>
                <a:ea typeface="+mn-ea"/>
                <a:cs typeface="+mn-cs"/>
                <a:hlinkClick r:id="rId5"/>
              </a:rPr>
              <a:t>probabilities</a:t>
            </a:r>
            <a:r>
              <a:rPr lang="en-US" sz="1200" b="0" i="1" kern="1200" dirty="0" smtClean="0">
                <a:solidFill>
                  <a:schemeClr val="tx1"/>
                </a:solidFill>
                <a:effectLst/>
                <a:latin typeface="+mn-lt"/>
                <a:ea typeface="+mn-ea"/>
                <a:cs typeface="+mn-cs"/>
              </a:rPr>
              <a:t> of arriving in your </a:t>
            </a:r>
            <a:r>
              <a:rPr lang="en-US" sz="1200" b="0" i="1" u="sng" kern="1200" dirty="0" smtClean="0">
                <a:solidFill>
                  <a:schemeClr val="tx1"/>
                </a:solidFill>
                <a:effectLst/>
                <a:latin typeface="+mn-lt"/>
                <a:ea typeface="+mn-ea"/>
                <a:cs typeface="+mn-cs"/>
                <a:hlinkClick r:id="rId6"/>
              </a:rPr>
              <a:t>sample</a:t>
            </a:r>
            <a:r>
              <a:rPr lang="en-US" sz="1200" b="0" i="1" kern="1200" dirty="0" smtClean="0">
                <a:solidFill>
                  <a:schemeClr val="tx1"/>
                </a:solidFill>
                <a:effectLst/>
                <a:latin typeface="+mn-lt"/>
                <a:ea typeface="+mn-ea"/>
                <a:cs typeface="+mn-cs"/>
              </a:rPr>
              <a:t>.</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you’re making conclusions from your sample as if it were drawn randomly while it was drawn,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“randomly” instead.</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71</a:t>
            </a:fld>
            <a:endParaRPr lang="en-US"/>
          </a:p>
        </p:txBody>
      </p:sp>
    </p:spTree>
    <p:extLst>
      <p:ext uri="{BB962C8B-B14F-4D97-AF65-F5344CB8AC3E}">
        <p14:creationId xmlns:p14="http://schemas.microsoft.com/office/powerpoint/2010/main" val="31328107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that case, your sample isn’t </a:t>
            </a:r>
            <a:r>
              <a:rPr lang="en-US" sz="1200" b="0" i="1" kern="1200" dirty="0" smtClean="0">
                <a:solidFill>
                  <a:schemeClr val="tx1"/>
                </a:solidFill>
                <a:effectLst/>
                <a:latin typeface="+mn-lt"/>
                <a:ea typeface="+mn-ea"/>
                <a:cs typeface="+mn-cs"/>
              </a:rPr>
              <a:t>representative </a:t>
            </a:r>
            <a:r>
              <a:rPr lang="en-US" sz="1200" b="0" i="0" kern="1200" dirty="0" smtClean="0">
                <a:solidFill>
                  <a:schemeClr val="tx1"/>
                </a:solidFill>
                <a:effectLst/>
                <a:latin typeface="+mn-lt"/>
                <a:ea typeface="+mn-ea"/>
                <a:cs typeface="+mn-cs"/>
              </a:rPr>
              <a:t>of your population… which makes your conclusions untrustworthy.</a:t>
            </a:r>
          </a:p>
          <a:p>
            <a:r>
              <a:rPr lang="en-US" sz="1200" b="0" i="0" kern="1200" dirty="0" smtClean="0">
                <a:solidFill>
                  <a:schemeClr val="tx1"/>
                </a:solidFill>
                <a:effectLst/>
                <a:latin typeface="+mn-lt"/>
                <a:ea typeface="+mn-ea"/>
                <a:cs typeface="+mn-cs"/>
              </a:rPr>
              <a:t>If your </a:t>
            </a:r>
            <a:r>
              <a:rPr lang="en-US" sz="1200" b="0" i="0" u="sng" kern="1200" dirty="0" smtClean="0">
                <a:solidFill>
                  <a:schemeClr val="tx1"/>
                </a:solidFill>
                <a:effectLst/>
                <a:latin typeface="+mn-lt"/>
                <a:ea typeface="+mn-ea"/>
                <a:cs typeface="+mn-cs"/>
                <a:hlinkClick r:id="rId3"/>
              </a:rPr>
              <a:t>population of interest</a:t>
            </a:r>
            <a:r>
              <a:rPr lang="en-US" sz="1200" b="0" i="0" kern="1200" dirty="0" smtClean="0">
                <a:solidFill>
                  <a:schemeClr val="tx1"/>
                </a:solidFill>
                <a:effectLst/>
                <a:latin typeface="+mn-lt"/>
                <a:ea typeface="+mn-ea"/>
                <a:cs typeface="+mn-cs"/>
              </a:rPr>
              <a:t> is </a:t>
            </a:r>
            <a:r>
              <a:rPr lang="en-US" sz="1200" b="0" i="1" kern="1200" dirty="0" smtClean="0">
                <a:solidFill>
                  <a:schemeClr val="tx1"/>
                </a:solidFill>
                <a:effectLst/>
                <a:latin typeface="+mn-lt"/>
                <a:ea typeface="+mn-ea"/>
                <a:cs typeface="+mn-cs"/>
              </a:rPr>
              <a:t>all </a:t>
            </a:r>
            <a:r>
              <a:rPr lang="en-US" sz="1200" b="0" i="0" kern="1200" dirty="0" smtClean="0">
                <a:solidFill>
                  <a:schemeClr val="tx1"/>
                </a:solidFill>
                <a:effectLst/>
                <a:latin typeface="+mn-lt"/>
                <a:ea typeface="+mn-ea"/>
                <a:cs typeface="+mn-cs"/>
              </a:rPr>
              <a:t>New York City residents, then you don’t have a </a:t>
            </a:r>
            <a:r>
              <a:rPr lang="en-US" sz="1200" b="0" i="0" u="sng" kern="1200" dirty="0" smtClean="0">
                <a:solidFill>
                  <a:schemeClr val="tx1"/>
                </a:solidFill>
                <a:effectLst/>
                <a:latin typeface="+mn-lt"/>
                <a:ea typeface="+mn-ea"/>
                <a:cs typeface="+mn-cs"/>
                <a:hlinkClick r:id="rId4"/>
              </a:rPr>
              <a:t>random sample</a:t>
            </a:r>
            <a:r>
              <a:rPr lang="en-US" sz="1200" b="0" i="0" kern="1200" dirty="0" smtClean="0">
                <a:solidFill>
                  <a:schemeClr val="tx1"/>
                </a:solidFill>
                <a:effectLst/>
                <a:latin typeface="+mn-lt"/>
                <a:ea typeface="+mn-ea"/>
                <a:cs typeface="+mn-cs"/>
              </a:rPr>
              <a:t> (SRS) unless </a:t>
            </a:r>
            <a:r>
              <a:rPr lang="en-US" sz="1200" b="0" i="1" kern="1200" dirty="0" smtClean="0">
                <a:solidFill>
                  <a:schemeClr val="tx1"/>
                </a:solidFill>
                <a:effectLst/>
                <a:latin typeface="+mn-lt"/>
                <a:ea typeface="+mn-ea"/>
                <a:cs typeface="+mn-cs"/>
              </a:rPr>
              <a:t>every</a:t>
            </a:r>
            <a:r>
              <a:rPr lang="en-US" sz="1200" b="0" i="0" kern="1200" dirty="0" smtClean="0">
                <a:solidFill>
                  <a:schemeClr val="tx1"/>
                </a:solidFill>
                <a:effectLst/>
                <a:latin typeface="+mn-lt"/>
                <a:ea typeface="+mn-ea"/>
                <a:cs typeface="+mn-cs"/>
              </a:rPr>
              <a:t> single New York City resident has equal probability of being included. Is that requirement met by the NY antibody study? Definitely not.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72</a:t>
            </a:fld>
            <a:endParaRPr lang="en-US"/>
          </a:p>
        </p:txBody>
      </p:sp>
    </p:spTree>
    <p:extLst>
      <p:ext uri="{BB962C8B-B14F-4D97-AF65-F5344CB8AC3E}">
        <p14:creationId xmlns:p14="http://schemas.microsoft.com/office/powerpoint/2010/main" val="1508073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73</a:t>
            </a:fld>
            <a:endParaRPr lang="en-US"/>
          </a:p>
        </p:txBody>
      </p:sp>
    </p:spTree>
    <p:extLst>
      <p:ext uri="{BB962C8B-B14F-4D97-AF65-F5344CB8AC3E}">
        <p14:creationId xmlns:p14="http://schemas.microsoft.com/office/powerpoint/2010/main" val="3351717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pragmatic quick fix for </a:t>
            </a:r>
            <a:r>
              <a:rPr lang="en-US" sz="1200" b="0" i="0" kern="1200" dirty="0" err="1" smtClean="0">
                <a:solidFill>
                  <a:schemeClr val="tx1"/>
                </a:solidFill>
                <a:effectLst/>
                <a:latin typeface="+mn-lt"/>
                <a:ea typeface="+mn-ea"/>
                <a:cs typeface="+mn-cs"/>
              </a:rPr>
              <a:t>undercoverage</a:t>
            </a:r>
            <a:r>
              <a:rPr lang="en-US" sz="1200" b="0" i="0" kern="1200" dirty="0" smtClean="0">
                <a:solidFill>
                  <a:schemeClr val="tx1"/>
                </a:solidFill>
                <a:effectLst/>
                <a:latin typeface="+mn-lt"/>
                <a:ea typeface="+mn-ea"/>
                <a:cs typeface="+mn-cs"/>
              </a:rPr>
              <a:t> bias is to settle for a less ambitious population definition. Instead of trying to make inferences about “all NYC residents” you could choose instead to talk about “all NYC residents </a:t>
            </a:r>
            <a:r>
              <a:rPr lang="en-US" sz="1200" b="0" i="1" kern="1200" dirty="0" smtClean="0">
                <a:solidFill>
                  <a:schemeClr val="tx1"/>
                </a:solidFill>
                <a:effectLst/>
                <a:latin typeface="+mn-lt"/>
                <a:ea typeface="+mn-ea"/>
                <a:cs typeface="+mn-cs"/>
              </a:rPr>
              <a:t>who go outside</a:t>
            </a:r>
            <a:r>
              <a:rPr lang="en-US" sz="1200" b="0" i="0" kern="1200" dirty="0" smtClean="0">
                <a:solidFill>
                  <a:schemeClr val="tx1"/>
                </a:solidFill>
                <a:effectLst/>
                <a:latin typeface="+mn-lt"/>
                <a:ea typeface="+mn-ea"/>
                <a:cs typeface="+mn-cs"/>
              </a:rPr>
              <a:t>” — problem solved!</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74</a:t>
            </a:fld>
            <a:endParaRPr lang="en-US"/>
          </a:p>
        </p:txBody>
      </p:sp>
    </p:spTree>
    <p:extLst>
      <p:ext uri="{BB962C8B-B14F-4D97-AF65-F5344CB8AC3E}">
        <p14:creationId xmlns:p14="http://schemas.microsoft.com/office/powerpoint/2010/main" val="2546823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see how the data were gathered. The study tested people “at grocery and big-box stores.” If you’d like increase your probability of exposure, where do you go? To places with a higher density of people, like grocery and big-box stores. Where was the study done? Yup.</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75</a:t>
            </a:fld>
            <a:endParaRPr lang="en-US"/>
          </a:p>
        </p:txBody>
      </p:sp>
    </p:spTree>
    <p:extLst>
      <p:ext uri="{BB962C8B-B14F-4D97-AF65-F5344CB8AC3E}">
        <p14:creationId xmlns:p14="http://schemas.microsoft.com/office/powerpoint/2010/main" val="1260698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How about if you really, really, really want to get the virus? You might go to grocery and big-box stores frequently… more frequently than someone who’s trying to reduce their probability of infection. Of these two kinds of people, which kind of person would be more likely to have </a:t>
            </a:r>
            <a:r>
              <a:rPr lang="en-US" sz="1200" b="0" i="0" u="sng" kern="1200" dirty="0" smtClean="0">
                <a:solidFill>
                  <a:schemeClr val="tx1"/>
                </a:solidFill>
                <a:effectLst/>
                <a:latin typeface="+mn-lt"/>
                <a:ea typeface="+mn-ea"/>
                <a:cs typeface="+mn-cs"/>
                <a:hlinkClick r:id="rId3"/>
              </a:rPr>
              <a:t>COVID-19</a:t>
            </a:r>
            <a:r>
              <a:rPr lang="en-US" sz="1200" b="0" i="0" kern="1200" dirty="0" smtClean="0">
                <a:solidFill>
                  <a:schemeClr val="tx1"/>
                </a:solidFill>
                <a:effectLst/>
                <a:latin typeface="+mn-lt"/>
                <a:ea typeface="+mn-ea"/>
                <a:cs typeface="+mn-cs"/>
              </a:rPr>
              <a:t> antibodies? Which do you think would be more likely to be in the right place at the right time to participate in the study? Hello, selection bias!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76</a:t>
            </a:fld>
            <a:endParaRPr lang="en-US"/>
          </a:p>
        </p:txBody>
      </p:sp>
    </p:spTree>
    <p:extLst>
      <p:ext uri="{BB962C8B-B14F-4D97-AF65-F5344CB8AC3E}">
        <p14:creationId xmlns:p14="http://schemas.microsoft.com/office/powerpoint/2010/main" val="2880325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volunteer bias   because he suspects he was</a:t>
            </a:r>
            <a:r>
              <a:rPr lang="en-US" sz="1200" b="0" i="0" kern="1200" baseline="0" dirty="0" smtClean="0">
                <a:solidFill>
                  <a:schemeClr val="tx1"/>
                </a:solidFill>
                <a:effectLst/>
                <a:latin typeface="+mn-lt"/>
                <a:ea typeface="+mn-ea"/>
                <a:cs typeface="+mn-cs"/>
              </a:rPr>
              <a:t> infected, or currently infected </a:t>
            </a:r>
          </a:p>
          <a:p>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77</a:t>
            </a:fld>
            <a:endParaRPr lang="en-US"/>
          </a:p>
        </p:txBody>
      </p:sp>
    </p:spTree>
    <p:extLst>
      <p:ext uri="{BB962C8B-B14F-4D97-AF65-F5344CB8AC3E}">
        <p14:creationId xmlns:p14="http://schemas.microsoft.com/office/powerpoint/2010/main" val="4218789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Ordinal or</a:t>
            </a:r>
            <a:r>
              <a:rPr lang="en-US" baseline="0" dirty="0" smtClean="0"/>
              <a:t> nominal? </a:t>
            </a:r>
          </a:p>
          <a:p>
            <a:endParaRPr lang="en-US" baseline="0" dirty="0" smtClean="0"/>
          </a:p>
          <a:p>
            <a:r>
              <a:rPr lang="en-US" baseline="0" dirty="0" smtClean="0"/>
              <a:t>I think nominal.. </a:t>
            </a:r>
          </a:p>
          <a:p>
            <a:r>
              <a:rPr lang="en-US" baseline="0" dirty="0" smtClean="0"/>
              <a:t>But maybe if we changed saline to 0 </a:t>
            </a:r>
          </a:p>
          <a:p>
            <a:r>
              <a:rPr lang="en-US" baseline="0" dirty="0" smtClean="0"/>
              <a:t>Maybe it turns to be ordinal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14</a:t>
            </a:fld>
            <a:endParaRPr lang="en-US"/>
          </a:p>
        </p:txBody>
      </p:sp>
    </p:spTree>
    <p:extLst>
      <p:ext uri="{BB962C8B-B14F-4D97-AF65-F5344CB8AC3E}">
        <p14:creationId xmlns:p14="http://schemas.microsoft.com/office/powerpoint/2010/main" val="64145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Biased archers have it easy — if you keep hitting the target above the center, at least you can see it and make adjustments. Researchers with selection bias aren’t so lucky. Selection bias means all your results are wrong and you </a:t>
            </a:r>
            <a:r>
              <a:rPr lang="en-US" sz="1200" b="0" i="1" kern="1200" dirty="0" smtClean="0">
                <a:solidFill>
                  <a:schemeClr val="tx1"/>
                </a:solidFill>
                <a:effectLst/>
                <a:latin typeface="+mn-lt"/>
                <a:ea typeface="+mn-ea"/>
                <a:cs typeface="+mn-cs"/>
              </a:rPr>
              <a:t>don’t know how wrong</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78</a:t>
            </a:fld>
            <a:endParaRPr lang="en-US"/>
          </a:p>
        </p:txBody>
      </p:sp>
    </p:spTree>
    <p:extLst>
      <p:ext uri="{BB962C8B-B14F-4D97-AF65-F5344CB8AC3E}">
        <p14:creationId xmlns:p14="http://schemas.microsoft.com/office/powerpoint/2010/main" val="228216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enough?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81</a:t>
            </a:fld>
            <a:endParaRPr lang="en-US"/>
          </a:p>
        </p:txBody>
      </p:sp>
    </p:spTree>
    <p:extLst>
      <p:ext uri="{BB962C8B-B14F-4D97-AF65-F5344CB8AC3E}">
        <p14:creationId xmlns:p14="http://schemas.microsoft.com/office/powerpoint/2010/main" val="32788994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information bias </a:t>
            </a:r>
            <a:r>
              <a:rPr lang="en-US" sz="1200" b="0" i="0" kern="1200" dirty="0" smtClean="0">
                <a:solidFill>
                  <a:schemeClr val="tx1"/>
                </a:solidFill>
                <a:effectLst/>
                <a:latin typeface="+mn-lt"/>
                <a:ea typeface="+mn-ea"/>
                <a:cs typeface="+mn-cs"/>
              </a:rPr>
              <a:t>occurs when measurements are systematically incorrect.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Have u heard</a:t>
            </a:r>
            <a:r>
              <a:rPr lang="en-US" sz="1200" b="0" i="0" kern="1200" baseline="0" dirty="0" smtClean="0">
                <a:solidFill>
                  <a:schemeClr val="tx1"/>
                </a:solidFill>
                <a:effectLst/>
                <a:latin typeface="+mn-lt"/>
                <a:ea typeface="+mn-ea"/>
                <a:cs typeface="+mn-cs"/>
              </a:rPr>
              <a:t> of PCR sensitivity?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if they only detect antibodies above a strict threshold to avoid false alarms?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82</a:t>
            </a:fld>
            <a:endParaRPr lang="en-US"/>
          </a:p>
        </p:txBody>
      </p:sp>
    </p:spTree>
    <p:extLst>
      <p:ext uri="{BB962C8B-B14F-4D97-AF65-F5344CB8AC3E}">
        <p14:creationId xmlns:p14="http://schemas.microsoft.com/office/powerpoint/2010/main" val="30958838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83</a:t>
            </a:fld>
            <a:endParaRPr lang="en-US"/>
          </a:p>
        </p:txBody>
      </p:sp>
    </p:spTree>
    <p:extLst>
      <p:ext uri="{BB962C8B-B14F-4D97-AF65-F5344CB8AC3E}">
        <p14:creationId xmlns:p14="http://schemas.microsoft.com/office/powerpoint/2010/main" val="2684607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Exposure</a:t>
            </a:r>
            <a:r>
              <a:rPr lang="en-US" baseline="0" dirty="0" smtClean="0"/>
              <a:t> rate : we know Nothing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84</a:t>
            </a:fld>
            <a:endParaRPr lang="en-US"/>
          </a:p>
        </p:txBody>
      </p:sp>
    </p:spTree>
    <p:extLst>
      <p:ext uri="{BB962C8B-B14F-4D97-AF65-F5344CB8AC3E}">
        <p14:creationId xmlns:p14="http://schemas.microsoft.com/office/powerpoint/2010/main" val="37944013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know for sure? </a:t>
            </a:r>
          </a:p>
          <a:p>
            <a:endParaRPr lang="en-US" dirty="0" smtClean="0"/>
          </a:p>
          <a:p>
            <a:endParaRPr lang="en-US" dirty="0" smtClean="0"/>
          </a:p>
          <a:p>
            <a:r>
              <a:rPr lang="en-US" sz="1200" b="0" i="0" kern="1200" dirty="0" smtClean="0">
                <a:solidFill>
                  <a:schemeClr val="tx1"/>
                </a:solidFill>
                <a:effectLst/>
                <a:latin typeface="+mn-lt"/>
                <a:ea typeface="+mn-ea"/>
                <a:cs typeface="+mn-cs"/>
              </a:rPr>
              <a:t> Some people at grocery and big box stores got an exciting readout from something called an antibody test.</a:t>
            </a:r>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85</a:t>
            </a:fld>
            <a:endParaRPr lang="en-US"/>
          </a:p>
        </p:txBody>
      </p:sp>
    </p:spTree>
    <p:extLst>
      <p:ext uri="{BB962C8B-B14F-4D97-AF65-F5344CB8AC3E}">
        <p14:creationId xmlns:p14="http://schemas.microsoft.com/office/powerpoint/2010/main" val="3162742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be fair to Business Insider, I think they did a pretty good job of reporting. They even called the results “preliminary” and mentioned some of the same sampling issues I talked about. Kudos! These are the same properly-cautious noises originally made by the governor of NY and the team who ran the study. I have no beef with them either. 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86</a:t>
            </a:fld>
            <a:endParaRPr lang="en-US"/>
          </a:p>
        </p:txBody>
      </p:sp>
    </p:spTree>
    <p:extLst>
      <p:ext uri="{BB962C8B-B14F-4D97-AF65-F5344CB8AC3E}">
        <p14:creationId xmlns:p14="http://schemas.microsoft.com/office/powerpoint/2010/main" val="36595325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87</a:t>
            </a:fld>
            <a:endParaRPr lang="en-US"/>
          </a:p>
        </p:txBody>
      </p:sp>
    </p:spTree>
    <p:extLst>
      <p:ext uri="{BB962C8B-B14F-4D97-AF65-F5344CB8AC3E}">
        <p14:creationId xmlns:p14="http://schemas.microsoft.com/office/powerpoint/2010/main" val="23899879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most frequently occurs</a:t>
            </a:r>
            <a:r>
              <a:rPr lang="en-US" baseline="0" dirty="0" smtClean="0"/>
              <a:t> on </a:t>
            </a:r>
            <a:r>
              <a:rPr lang="en-US" baseline="0" dirty="0" err="1" smtClean="0"/>
              <a:t>whatsapp</a:t>
            </a:r>
            <a:r>
              <a:rPr lang="en-US" baseline="0" dirty="0" smtClean="0"/>
              <a:t>?</a:t>
            </a:r>
          </a:p>
          <a:p>
            <a:endParaRPr lang="en-US" baseline="0" dirty="0" smtClean="0"/>
          </a:p>
          <a:p>
            <a:r>
              <a:rPr lang="en-US" baseline="0" dirty="0" smtClean="0"/>
              <a:t>Report the title only.</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88</a:t>
            </a:fld>
            <a:endParaRPr lang="en-US"/>
          </a:p>
        </p:txBody>
      </p:sp>
    </p:spTree>
    <p:extLst>
      <p:ext uri="{BB962C8B-B14F-4D97-AF65-F5344CB8AC3E}">
        <p14:creationId xmlns:p14="http://schemas.microsoft.com/office/powerpoint/2010/main" val="3631804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Make pithy summaries of complicated things (e.g. to squeeze everything into a 280 character tweet).</a:t>
            </a:r>
          </a:p>
          <a:p>
            <a:r>
              <a:rPr lang="en-US" sz="1200" b="0" i="0" kern="1200" dirty="0" smtClean="0">
                <a:solidFill>
                  <a:schemeClr val="tx1"/>
                </a:solidFill>
                <a:effectLst/>
                <a:latin typeface="+mn-lt"/>
                <a:ea typeface="+mn-ea"/>
                <a:cs typeface="+mn-cs"/>
              </a:rPr>
              <a:t>Prevent readers’ eyes from glazing over (e.g. journalists editorializing scientific publications).</a:t>
            </a:r>
          </a:p>
          <a:p>
            <a:r>
              <a:rPr lang="en-US" sz="1200" b="0" i="0" kern="1200" dirty="0" smtClean="0">
                <a:solidFill>
                  <a:schemeClr val="tx1"/>
                </a:solidFill>
                <a:effectLst/>
                <a:latin typeface="+mn-lt"/>
                <a:ea typeface="+mn-ea"/>
                <a:cs typeface="+mn-cs"/>
              </a:rPr>
              <a:t>Persuade someone through trickery (e.g. conveniently “forgetting” to mention studies that cast doubt on the arguments you’re hoping to make).</a:t>
            </a:r>
          </a:p>
          <a:p>
            <a:r>
              <a:rPr lang="en-US" sz="1200" b="0" i="0" kern="1200" dirty="0" smtClean="0">
                <a:solidFill>
                  <a:schemeClr val="tx1"/>
                </a:solidFill>
                <a:effectLst/>
                <a:latin typeface="+mn-lt"/>
                <a:ea typeface="+mn-ea"/>
                <a:cs typeface="+mn-cs"/>
              </a:rPr>
              <a:t>Feel better about their opinions (e.g. when they’re suffering from </a:t>
            </a:r>
            <a:r>
              <a:rPr lang="en-US" sz="1200" b="0"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90</a:t>
            </a:fld>
            <a:endParaRPr lang="en-US"/>
          </a:p>
        </p:txBody>
      </p:sp>
    </p:spTree>
    <p:extLst>
      <p:ext uri="{BB962C8B-B14F-4D97-AF65-F5344CB8AC3E}">
        <p14:creationId xmlns:p14="http://schemas.microsoft.com/office/powerpoint/2010/main" val="10091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Nominal or ordinal</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15</a:t>
            </a:fld>
            <a:endParaRPr lang="en-US"/>
          </a:p>
        </p:txBody>
      </p:sp>
    </p:spTree>
    <p:extLst>
      <p:ext uri="{BB962C8B-B14F-4D97-AF65-F5344CB8AC3E}">
        <p14:creationId xmlns:p14="http://schemas.microsoft.com/office/powerpoint/2010/main" val="1823958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91</a:t>
            </a:fld>
            <a:endParaRPr lang="en-US"/>
          </a:p>
        </p:txBody>
      </p:sp>
    </p:spTree>
    <p:extLst>
      <p:ext uri="{BB962C8B-B14F-4D97-AF65-F5344CB8AC3E}">
        <p14:creationId xmlns:p14="http://schemas.microsoft.com/office/powerpoint/2010/main" val="1065799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92</a:t>
            </a:fld>
            <a:endParaRPr lang="en-US"/>
          </a:p>
        </p:txBody>
      </p:sp>
    </p:spTree>
    <p:extLst>
      <p:ext uri="{BB962C8B-B14F-4D97-AF65-F5344CB8AC3E}">
        <p14:creationId xmlns:p14="http://schemas.microsoft.com/office/powerpoint/2010/main" val="30173868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21% of New York City residents really infected with the novel coronavirus? | by Cassie </a:t>
            </a:r>
            <a:r>
              <a:rPr lang="en-US" dirty="0" err="1" smtClean="0"/>
              <a:t>Kozyrkov</a:t>
            </a:r>
            <a:r>
              <a:rPr lang="en-US" dirty="0" smtClean="0"/>
              <a:t> | Towards Data Science</a:t>
            </a:r>
          </a:p>
          <a:p>
            <a:r>
              <a:rPr lang="en-US" dirty="0" smtClean="0"/>
              <a:t>https://towardsdatascience.com/were-21-of-new-york-city-residents-really-infected-with-covid-19-aab6ebefda0</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93</a:t>
            </a:fld>
            <a:endParaRPr lang="en-US"/>
          </a:p>
        </p:txBody>
      </p:sp>
    </p:spTree>
    <p:extLst>
      <p:ext uri="{BB962C8B-B14F-4D97-AF65-F5344CB8AC3E}">
        <p14:creationId xmlns:p14="http://schemas.microsoft.com/office/powerpoint/2010/main" val="17112069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haven’t thought about this one, take a moment to guess. Imagine the group has </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=30 people in it. What are the chances two people get their cake on the same day?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95</a:t>
            </a:fld>
            <a:endParaRPr lang="en-US"/>
          </a:p>
        </p:txBody>
      </p:sp>
    </p:spTree>
    <p:extLst>
      <p:ext uri="{BB962C8B-B14F-4D97-AF65-F5344CB8AC3E}">
        <p14:creationId xmlns:p14="http://schemas.microsoft.com/office/powerpoint/2010/main" val="21909049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Or, if that’s daunting, just answer this: would you prefer to bet me $10 that there are birthday duplicates or $10 that there aren’t?</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96</a:t>
            </a:fld>
            <a:endParaRPr lang="en-US"/>
          </a:p>
        </p:txBody>
      </p:sp>
    </p:spTree>
    <p:extLst>
      <p:ext uri="{BB962C8B-B14F-4D97-AF65-F5344CB8AC3E}">
        <p14:creationId xmlns:p14="http://schemas.microsoft.com/office/powerpoint/2010/main" val="6385954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a:t>
            </a:r>
          </a:p>
          <a:p>
            <a:endParaRPr lang="en-US" dirty="0" smtClean="0"/>
          </a:p>
          <a:p>
            <a:r>
              <a:rPr lang="en-US" dirty="0" smtClean="0"/>
              <a:t>Probability lives</a:t>
            </a:r>
            <a:r>
              <a:rPr lang="en-US" baseline="0" dirty="0" smtClean="0"/>
              <a:t> between 0 and 1 </a:t>
            </a:r>
          </a:p>
          <a:p>
            <a:endParaRPr lang="en-US" baseline="0" dirty="0" smtClean="0"/>
          </a:p>
          <a:p>
            <a:r>
              <a:rPr lang="en-US" baseline="0" dirty="0" smtClean="0"/>
              <a:t>Or 0 and 100%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97</a:t>
            </a:fld>
            <a:endParaRPr lang="en-US"/>
          </a:p>
        </p:txBody>
      </p:sp>
    </p:spTree>
    <p:extLst>
      <p:ext uri="{BB962C8B-B14F-4D97-AF65-F5344CB8AC3E}">
        <p14:creationId xmlns:p14="http://schemas.microsoft.com/office/powerpoint/2010/main" val="3197719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99</a:t>
            </a:fld>
            <a:endParaRPr lang="en-US"/>
          </a:p>
        </p:txBody>
      </p:sp>
    </p:spTree>
    <p:extLst>
      <p:ext uri="{BB962C8B-B14F-4D97-AF65-F5344CB8AC3E}">
        <p14:creationId xmlns:p14="http://schemas.microsoft.com/office/powerpoint/2010/main" val="3925993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100</a:t>
            </a:fld>
            <a:endParaRPr lang="en-US"/>
          </a:p>
        </p:txBody>
      </p:sp>
    </p:spTree>
    <p:extLst>
      <p:ext uri="{BB962C8B-B14F-4D97-AF65-F5344CB8AC3E}">
        <p14:creationId xmlns:p14="http://schemas.microsoft.com/office/powerpoint/2010/main" val="33566507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Go look up a proof if you like… or satisfy yourself with a quick example and move along: If I have 2 options for a vegetarian dish OR 3 options for a meaty dish, then how many meal options do I have? 2 + 3 = 5. What if I can choose a main course AND one of 2 desserts? How many different meals am I choosing from? 5 x 2 = 10. Try it out with concrete examples of dishes and write it all out if you don’t believe 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What’s the probability a randomly selected meal is veg-friendly?</a:t>
            </a:r>
          </a:p>
          <a:p>
            <a:r>
              <a:rPr lang="en-US" sz="1200" b="0" i="0" kern="1200" dirty="0" smtClean="0">
                <a:solidFill>
                  <a:schemeClr val="tx1"/>
                </a:solidFill>
                <a:effectLst/>
                <a:latin typeface="+mn-lt"/>
                <a:ea typeface="+mn-ea"/>
                <a:cs typeface="+mn-cs"/>
              </a:rPr>
              <a:t>NUMERATOR = 2 x 2 = 4; DENOMINATOR = 10. ANSWER = 4/10 = 40%</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101</a:t>
            </a:fld>
            <a:endParaRPr lang="en-US"/>
          </a:p>
        </p:txBody>
      </p:sp>
    </p:spTree>
    <p:extLst>
      <p:ext uri="{BB962C8B-B14F-4D97-AF65-F5344CB8AC3E}">
        <p14:creationId xmlns:p14="http://schemas.microsoft.com/office/powerpoint/2010/main" val="8792998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102</a:t>
            </a:fld>
            <a:endParaRPr lang="en-US"/>
          </a:p>
        </p:txBody>
      </p:sp>
    </p:spTree>
    <p:extLst>
      <p:ext uri="{BB962C8B-B14F-4D97-AF65-F5344CB8AC3E}">
        <p14:creationId xmlns:p14="http://schemas.microsoft.com/office/powerpoint/2010/main" val="221092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Spleen size&gt;</a:t>
            </a:r>
            <a:r>
              <a:rPr lang="en-US" baseline="0" dirty="0" smtClean="0"/>
              <a:t>  what’s the data type </a:t>
            </a:r>
          </a:p>
          <a:p>
            <a:endParaRPr lang="en-US" baseline="0" dirty="0" smtClean="0"/>
          </a:p>
          <a:p>
            <a:r>
              <a:rPr lang="en-US" baseline="0" dirty="0" smtClean="0"/>
              <a:t>Formerly : continuous </a:t>
            </a:r>
          </a:p>
          <a:p>
            <a:r>
              <a:rPr lang="en-US" baseline="0" dirty="0" smtClean="0"/>
              <a:t>Then categorical </a:t>
            </a:r>
          </a:p>
          <a:p>
            <a:endParaRPr lang="en-US" baseline="0" dirty="0" smtClean="0"/>
          </a:p>
          <a:p>
            <a:r>
              <a:rPr lang="en-US" baseline="0" dirty="0" smtClean="0"/>
              <a:t>Time from </a:t>
            </a:r>
            <a:r>
              <a:rPr lang="en-US" baseline="0" dirty="0" err="1" smtClean="0"/>
              <a:t>bmt</a:t>
            </a:r>
            <a:r>
              <a:rPr lang="en-US" baseline="0" dirty="0" smtClean="0"/>
              <a:t> to diagnosis</a:t>
            </a:r>
          </a:p>
          <a:p>
            <a:r>
              <a:rPr lang="en-US" baseline="0" dirty="0" smtClean="0"/>
              <a:t>Continuous then categorical    maybe ordinal </a:t>
            </a:r>
          </a:p>
          <a:p>
            <a:endParaRPr lang="en-US" baseline="0" dirty="0" smtClean="0"/>
          </a:p>
          <a:p>
            <a:r>
              <a:rPr lang="en-US" baseline="0" dirty="0" smtClean="0"/>
              <a:t>Is it outcome variable … ordinal makes sense </a:t>
            </a:r>
          </a:p>
          <a:p>
            <a:r>
              <a:rPr lang="en-US" baseline="0" dirty="0" smtClean="0"/>
              <a:t>Is it a predictor . Maybe order matters, like Cochrane Armitage </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16</a:t>
            </a:fld>
            <a:endParaRPr lang="en-US"/>
          </a:p>
        </p:txBody>
      </p:sp>
    </p:spTree>
    <p:extLst>
      <p:ext uri="{BB962C8B-B14F-4D97-AF65-F5344CB8AC3E}">
        <p14:creationId xmlns:p14="http://schemas.microsoft.com/office/powerpoint/2010/main" val="28432394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103</a:t>
            </a:fld>
            <a:endParaRPr lang="en-US"/>
          </a:p>
        </p:txBody>
      </p:sp>
    </p:spTree>
    <p:extLst>
      <p:ext uri="{BB962C8B-B14F-4D97-AF65-F5344CB8AC3E}">
        <p14:creationId xmlns:p14="http://schemas.microsoft.com/office/powerpoint/2010/main" val="3561449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difference between </a:t>
            </a:r>
            <a:r>
              <a:rPr lang="en-US" sz="1200" b="0" i="0" u="sng" kern="1200" dirty="0" smtClean="0">
                <a:solidFill>
                  <a:schemeClr val="tx1"/>
                </a:solidFill>
                <a:effectLst/>
                <a:latin typeface="+mn-lt"/>
                <a:ea typeface="+mn-ea"/>
                <a:cs typeface="+mn-cs"/>
                <a:hlinkClick r:id="rId3"/>
              </a:rPr>
              <a:t>a combination and a permutation</a:t>
            </a:r>
            <a:r>
              <a:rPr lang="en-US" sz="1200" b="0" i="0" kern="1200" dirty="0" smtClean="0">
                <a:solidFill>
                  <a:schemeClr val="tx1"/>
                </a:solidFill>
                <a:effectLst/>
                <a:latin typeface="+mn-lt"/>
                <a:ea typeface="+mn-ea"/>
                <a:cs typeface="+mn-cs"/>
              </a:rPr>
              <a:t> is that order matters with permutations but not with combinations. If you think about the image above for a moment, you’ll see why the number of possible options is bigger with permutations than with combinations (if you run the numbers on choosing 7 from 200, you’ll see that the answer on the left is a 13 digit number while on the right it’s a 17 digit number, and if you ogle the formula you’ll see that there’s an extra term in the combination’s denominator that removes the effect of ordering after selection, dumping all the pills into a single container and shaking it). Fun fact: your so-called “combination” bike lock is actually a permutation-with-replacement bike lock. (Technically, a *combination* lock that opens with 1008 should also open with 0810 because order doesn’t matter.)</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104</a:t>
            </a:fld>
            <a:endParaRPr lang="en-US"/>
          </a:p>
        </p:txBody>
      </p:sp>
    </p:spTree>
    <p:extLst>
      <p:ext uri="{BB962C8B-B14F-4D97-AF65-F5344CB8AC3E}">
        <p14:creationId xmlns:p14="http://schemas.microsoft.com/office/powerpoint/2010/main" val="4279948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Probability | 365 Data Science Online Course - YouTube</a:t>
            </a:r>
          </a:p>
          <a:p>
            <a:r>
              <a:rPr lang="en-US" dirty="0" smtClean="0"/>
              <a:t>https://www.youtube.com/watch?v=soZRfdnkUQg&amp;list=PLaFfQroTgZnxtnfht3BzBHVfxodX9AR9F&amp;index=15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105</a:t>
            </a:fld>
            <a:endParaRPr lang="en-US"/>
          </a:p>
        </p:txBody>
      </p:sp>
    </p:spTree>
    <p:extLst>
      <p:ext uri="{BB962C8B-B14F-4D97-AF65-F5344CB8AC3E}">
        <p14:creationId xmlns:p14="http://schemas.microsoft.com/office/powerpoint/2010/main" val="6429479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Event-based</a:t>
            </a:r>
            <a:r>
              <a:rPr lang="en-US" dirty="0" smtClean="0"/>
              <a:t> (involves enumerating events and counting them)</a:t>
            </a:r>
          </a:p>
          <a:p>
            <a:r>
              <a:rPr lang="en-US" b="1" i="1" dirty="0" smtClean="0"/>
              <a:t>Frequency-based</a:t>
            </a:r>
            <a:r>
              <a:rPr lang="en-US" dirty="0" smtClean="0"/>
              <a:t> (involves </a:t>
            </a:r>
            <a:r>
              <a:rPr lang="en-US" u="sng" dirty="0" smtClean="0">
                <a:hlinkClick r:id="rId3"/>
              </a:rPr>
              <a:t>distributions</a:t>
            </a:r>
            <a:r>
              <a:rPr lang="en-US" dirty="0" smtClean="0"/>
              <a:t> symbolizing how things would shake out if we observed our phenomenon in infinite parallel universes)</a:t>
            </a:r>
          </a:p>
          <a:p>
            <a:r>
              <a:rPr lang="en-US" b="1" i="1" dirty="0" smtClean="0"/>
              <a:t>Subjective</a:t>
            </a:r>
            <a:r>
              <a:rPr lang="en-US" dirty="0" smtClean="0"/>
              <a:t> (involves </a:t>
            </a:r>
            <a:r>
              <a:rPr lang="en-US" u="sng" dirty="0" smtClean="0">
                <a:hlinkClick r:id="rId3"/>
              </a:rPr>
              <a:t>distributions</a:t>
            </a:r>
            <a:r>
              <a:rPr lang="en-US" dirty="0" smtClean="0"/>
              <a:t> symbolizing human belief in what’s likely, ideally as expressed in terms of bets… since putting your money where your mouth is reduces your tendency to spew nonsense)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106</a:t>
            </a:fld>
            <a:endParaRPr lang="en-US"/>
          </a:p>
        </p:txBody>
      </p:sp>
    </p:spTree>
    <p:extLst>
      <p:ext uri="{BB962C8B-B14F-4D97-AF65-F5344CB8AC3E}">
        <p14:creationId xmlns:p14="http://schemas.microsoft.com/office/powerpoint/2010/main" val="35191066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early chapters tend to start with the </a:t>
            </a:r>
            <a:r>
              <a:rPr lang="en-US" sz="1200" b="1" i="1" kern="1200" dirty="0" smtClean="0">
                <a:solidFill>
                  <a:schemeClr val="tx1"/>
                </a:solidFill>
                <a:effectLst/>
                <a:latin typeface="+mn-lt"/>
                <a:ea typeface="+mn-ea"/>
                <a:cs typeface="+mn-cs"/>
              </a:rPr>
              <a:t>event-based approach to probability</a:t>
            </a:r>
            <a:r>
              <a:rPr lang="en-US" sz="1200" b="0" i="0" kern="1200" dirty="0" smtClean="0">
                <a:solidFill>
                  <a:schemeClr val="tx1"/>
                </a:solidFill>
                <a:effectLst/>
                <a:latin typeface="+mn-lt"/>
                <a:ea typeface="+mn-ea"/>
                <a:cs typeface="+mn-cs"/>
              </a:rPr>
              <a:t>. That’s because it’s an easy playground to get some basics across and most humans probably (heh) already have an intuition for it. </a:t>
            </a:r>
            <a:r>
              <a:rPr lang="en-US" sz="1200" b="0" i="1" kern="1200" dirty="0" smtClean="0">
                <a:solidFill>
                  <a:schemeClr val="tx1"/>
                </a:solidFill>
                <a:effectLst/>
                <a:latin typeface="+mn-lt"/>
                <a:ea typeface="+mn-ea"/>
                <a:cs typeface="+mn-cs"/>
              </a:rPr>
              <a:t>Examples:</a:t>
            </a:r>
            <a:r>
              <a:rPr lang="en-US" sz="1200" b="0" i="0" kern="1200" dirty="0" smtClean="0">
                <a:solidFill>
                  <a:schemeClr val="tx1"/>
                </a:solidFill>
                <a:effectLst/>
                <a:latin typeface="+mn-lt"/>
                <a:ea typeface="+mn-ea"/>
                <a:cs typeface="+mn-cs"/>
              </a:rPr>
              <a:t> What are the chances your fair coin comes up tails? 1/2. What are the chances you roll a 6 on a six-sided die? 1/6. What’s happening here?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107</a:t>
            </a:fld>
            <a:endParaRPr lang="en-US"/>
          </a:p>
        </p:txBody>
      </p:sp>
    </p:spTree>
    <p:extLst>
      <p:ext uri="{BB962C8B-B14F-4D97-AF65-F5344CB8AC3E}">
        <p14:creationId xmlns:p14="http://schemas.microsoft.com/office/powerpoint/2010/main" val="18326105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work with </a:t>
            </a:r>
            <a:r>
              <a:rPr lang="en-US" sz="1200" b="1" i="1" kern="1200" dirty="0" smtClean="0">
                <a:solidFill>
                  <a:schemeClr val="tx1"/>
                </a:solidFill>
                <a:effectLst/>
                <a:latin typeface="+mn-lt"/>
                <a:ea typeface="+mn-ea"/>
                <a:cs typeface="+mn-cs"/>
              </a:rPr>
              <a:t>event-based probability</a:t>
            </a:r>
            <a:r>
              <a:rPr lang="en-US" sz="1200" b="0" i="0" kern="1200" dirty="0" smtClean="0">
                <a:solidFill>
                  <a:schemeClr val="tx1"/>
                </a:solidFill>
                <a:effectLst/>
                <a:latin typeface="+mn-lt"/>
                <a:ea typeface="+mn-ea"/>
                <a:cs typeface="+mn-cs"/>
              </a:rPr>
              <a:t>, you need to be able to enumerate events and count them. That’s why your textbook probably drags you through </a:t>
            </a:r>
            <a:r>
              <a:rPr lang="en-US" sz="1200" b="1" i="1" kern="1200" dirty="0" err="1" smtClean="0">
                <a:solidFill>
                  <a:schemeClr val="tx1"/>
                </a:solidFill>
                <a:effectLst/>
                <a:latin typeface="+mn-lt"/>
                <a:ea typeface="+mn-ea"/>
                <a:cs typeface="+mn-cs"/>
              </a:rPr>
              <a:t>combinatorics</a:t>
            </a:r>
            <a:r>
              <a:rPr lang="en-US" sz="1200" b="0" i="0" kern="1200" dirty="0" smtClean="0">
                <a:solidFill>
                  <a:schemeClr val="tx1"/>
                </a:solidFill>
                <a:effectLst/>
                <a:latin typeface="+mn-lt"/>
                <a:ea typeface="+mn-ea"/>
                <a:cs typeface="+mn-cs"/>
              </a:rPr>
              <a:t> till you’re thoroughly sick of it.</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108</a:t>
            </a:fld>
            <a:endParaRPr lang="en-US"/>
          </a:p>
        </p:txBody>
      </p:sp>
    </p:spTree>
    <p:extLst>
      <p:ext uri="{BB962C8B-B14F-4D97-AF65-F5344CB8AC3E}">
        <p14:creationId xmlns:p14="http://schemas.microsoft.com/office/powerpoint/2010/main" val="27263775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event-based world, all building block events are equally probable so as to lend themselves to basic arithmetic unmolested by layers of messy modifiers. It’s a world where all the coins are fair, all the dice are balanced, all the cards are </a:t>
            </a:r>
            <a:r>
              <a:rPr lang="en-US" sz="1200" b="0" i="0" kern="1200" dirty="0" err="1" smtClean="0">
                <a:solidFill>
                  <a:schemeClr val="tx1"/>
                </a:solidFill>
                <a:effectLst/>
                <a:latin typeface="+mn-lt"/>
                <a:ea typeface="+mn-ea"/>
                <a:cs typeface="+mn-cs"/>
              </a:rPr>
              <a:t>unscuffed</a:t>
            </a:r>
            <a:r>
              <a:rPr lang="en-US" sz="1200" b="0" i="0" kern="1200" dirty="0" smtClean="0">
                <a:solidFill>
                  <a:schemeClr val="tx1"/>
                </a:solidFill>
                <a:effectLst/>
                <a:latin typeface="+mn-lt"/>
                <a:ea typeface="+mn-ea"/>
                <a:cs typeface="+mn-cs"/>
              </a:rPr>
              <a:t>, and all the birthdays are equally likely.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110</a:t>
            </a:fld>
            <a:endParaRPr lang="en-US"/>
          </a:p>
        </p:txBody>
      </p:sp>
    </p:spTree>
    <p:extLst>
      <p:ext uri="{BB962C8B-B14F-4D97-AF65-F5344CB8AC3E}">
        <p14:creationId xmlns:p14="http://schemas.microsoft.com/office/powerpoint/2010/main" val="706556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Consider this question: </a:t>
            </a:r>
            <a:r>
              <a:rPr lang="en-US" sz="1200" b="0" i="1" kern="1200" dirty="0" smtClean="0">
                <a:solidFill>
                  <a:schemeClr val="tx1"/>
                </a:solidFill>
                <a:effectLst/>
                <a:latin typeface="+mn-lt"/>
                <a:ea typeface="+mn-ea"/>
                <a:cs typeface="+mn-cs"/>
              </a:rPr>
              <a:t>“What’s the probability you need to wait more than 10 minutes for the bus?” </a:t>
            </a:r>
            <a:r>
              <a:rPr lang="en-US" sz="1200" b="0" i="0" kern="1200" dirty="0" smtClean="0">
                <a:solidFill>
                  <a:schemeClr val="tx1"/>
                </a:solidFill>
                <a:effectLst/>
                <a:latin typeface="+mn-lt"/>
                <a:ea typeface="+mn-ea"/>
                <a:cs typeface="+mn-cs"/>
              </a:rPr>
              <a:t>This is going to be tricky to count (in nanoseconds?) and a pain because counting events means you can’t work with time as a </a:t>
            </a:r>
            <a:r>
              <a:rPr lang="en-US" sz="1200" b="0" i="0" u="sng" kern="1200" dirty="0" smtClean="0">
                <a:solidFill>
                  <a:schemeClr val="tx1"/>
                </a:solidFill>
                <a:effectLst/>
                <a:latin typeface="+mn-lt"/>
                <a:ea typeface="+mn-ea"/>
                <a:cs typeface="+mn-cs"/>
                <a:hlinkClick r:id="rId3"/>
              </a:rPr>
              <a:t>continuous</a:t>
            </a:r>
            <a:r>
              <a:rPr lang="en-US" sz="1200" b="0" i="0" kern="1200" dirty="0" smtClean="0">
                <a:solidFill>
                  <a:schemeClr val="tx1"/>
                </a:solidFill>
                <a:effectLst/>
                <a:latin typeface="+mn-lt"/>
                <a:ea typeface="+mn-ea"/>
                <a:cs typeface="+mn-cs"/>
              </a:rPr>
              <a:t> thing. It gets worse if you have a bus driver who has some probability of stopping for a smoke break that’s dependent on how late the bus is already. How are you going to enumerate that? You’re not. Maybe counting events isn’t your friend here…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111</a:t>
            </a:fld>
            <a:endParaRPr lang="en-US"/>
          </a:p>
        </p:txBody>
      </p:sp>
    </p:spTree>
    <p:extLst>
      <p:ext uri="{BB962C8B-B14F-4D97-AF65-F5344CB8AC3E}">
        <p14:creationId xmlns:p14="http://schemas.microsoft.com/office/powerpoint/2010/main" val="13700385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Consider this question: </a:t>
            </a:r>
            <a:r>
              <a:rPr lang="en-US" sz="1200" b="0" i="1" kern="1200" dirty="0" smtClean="0">
                <a:solidFill>
                  <a:schemeClr val="tx1"/>
                </a:solidFill>
                <a:effectLst/>
                <a:latin typeface="+mn-lt"/>
                <a:ea typeface="+mn-ea"/>
                <a:cs typeface="+mn-cs"/>
              </a:rPr>
              <a:t>“What’s the probability you need to wait more than 10 minutes for the bus?” </a:t>
            </a:r>
            <a:r>
              <a:rPr lang="en-US" sz="1200" b="0" i="0" kern="1200" dirty="0" smtClean="0">
                <a:solidFill>
                  <a:schemeClr val="tx1"/>
                </a:solidFill>
                <a:effectLst/>
                <a:latin typeface="+mn-lt"/>
                <a:ea typeface="+mn-ea"/>
                <a:cs typeface="+mn-cs"/>
              </a:rPr>
              <a:t>This is going to be tricky to count (in nanoseconds?) and a pain because counting events means you can’t work with time as a </a:t>
            </a:r>
            <a:r>
              <a:rPr lang="en-US" sz="1200" b="0" i="0" u="sng" kern="1200" dirty="0" smtClean="0">
                <a:solidFill>
                  <a:schemeClr val="tx1"/>
                </a:solidFill>
                <a:effectLst/>
                <a:latin typeface="+mn-lt"/>
                <a:ea typeface="+mn-ea"/>
                <a:cs typeface="+mn-cs"/>
                <a:hlinkClick r:id="rId3"/>
              </a:rPr>
              <a:t>continuous</a:t>
            </a:r>
            <a:r>
              <a:rPr lang="en-US" sz="1200" b="0" i="0" kern="1200" dirty="0" smtClean="0">
                <a:solidFill>
                  <a:schemeClr val="tx1"/>
                </a:solidFill>
                <a:effectLst/>
                <a:latin typeface="+mn-lt"/>
                <a:ea typeface="+mn-ea"/>
                <a:cs typeface="+mn-cs"/>
              </a:rPr>
              <a:t> thing. It gets worse if you have a bus driver who has some probability of stopping for a smoke break that’s dependent on how late the bus is already. How are you going to enumerate that? You’re not. Maybe counting events isn’t your friend here…</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112</a:t>
            </a:fld>
            <a:endParaRPr lang="en-US"/>
          </a:p>
        </p:txBody>
      </p:sp>
    </p:spTree>
    <p:extLst>
      <p:ext uri="{BB962C8B-B14F-4D97-AF65-F5344CB8AC3E}">
        <p14:creationId xmlns:p14="http://schemas.microsoft.com/office/powerpoint/2010/main" val="9949159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Event-based</a:t>
            </a:r>
            <a:r>
              <a:rPr lang="en-US" dirty="0" smtClean="0"/>
              <a:t> (involves enumerating events and counting them)</a:t>
            </a:r>
          </a:p>
          <a:p>
            <a:r>
              <a:rPr lang="en-US" b="1" i="1" dirty="0" smtClean="0"/>
              <a:t>Frequency-based</a:t>
            </a:r>
            <a:r>
              <a:rPr lang="en-US" dirty="0" smtClean="0"/>
              <a:t> (involves </a:t>
            </a:r>
            <a:r>
              <a:rPr lang="en-US" u="sng" dirty="0" smtClean="0">
                <a:hlinkClick r:id="rId3"/>
              </a:rPr>
              <a:t>distributions</a:t>
            </a:r>
            <a:r>
              <a:rPr lang="en-US" dirty="0" smtClean="0"/>
              <a:t> symbolizing how things would shake out if we observed our phenomenon in infinite parallel universes)</a:t>
            </a:r>
          </a:p>
          <a:p>
            <a:r>
              <a:rPr lang="en-US" b="1" i="1" dirty="0" smtClean="0"/>
              <a:t>Subjective</a:t>
            </a:r>
            <a:r>
              <a:rPr lang="en-US" dirty="0" smtClean="0"/>
              <a:t> (involves </a:t>
            </a:r>
            <a:r>
              <a:rPr lang="en-US" u="sng" dirty="0" smtClean="0">
                <a:hlinkClick r:id="rId3"/>
              </a:rPr>
              <a:t>distributions</a:t>
            </a:r>
            <a:r>
              <a:rPr lang="en-US" dirty="0" smtClean="0"/>
              <a:t> symbolizing human belief in what’s likely, ideally as expressed in terms of bets… since putting your money where your mouth is reduces your tendency to spew nonsense)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113</a:t>
            </a:fld>
            <a:endParaRPr lang="en-US"/>
          </a:p>
        </p:txBody>
      </p:sp>
    </p:spTree>
    <p:extLst>
      <p:ext uri="{BB962C8B-B14F-4D97-AF65-F5344CB8AC3E}">
        <p14:creationId xmlns:p14="http://schemas.microsoft.com/office/powerpoint/2010/main" val="2273344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deviation</a:t>
            </a:r>
            <a:r>
              <a:rPr lang="en-US" baseline="0" dirty="0" smtClean="0"/>
              <a:t> </a:t>
            </a:r>
          </a:p>
          <a:p>
            <a:r>
              <a:rPr lang="en-US" baseline="0" dirty="0" smtClean="0"/>
              <a:t>Just a single estimate for the data spread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17</a:t>
            </a:fld>
            <a:endParaRPr lang="en-US"/>
          </a:p>
        </p:txBody>
      </p:sp>
    </p:spTree>
    <p:extLst>
      <p:ext uri="{BB962C8B-B14F-4D97-AF65-F5344CB8AC3E}">
        <p14:creationId xmlns:p14="http://schemas.microsoft.com/office/powerpoint/2010/main" val="29587742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114</a:t>
            </a:fld>
            <a:endParaRPr lang="en-US"/>
          </a:p>
        </p:txBody>
      </p:sp>
    </p:spTree>
    <p:extLst>
      <p:ext uri="{BB962C8B-B14F-4D97-AF65-F5344CB8AC3E}">
        <p14:creationId xmlns:p14="http://schemas.microsoft.com/office/powerpoint/2010/main" val="37142746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if we assume all 366 birthdays are equally likely*</a:t>
            </a:r>
            <a:r>
              <a:rPr lang="en-US" sz="1200" b="0" i="0" kern="1200" dirty="0" smtClean="0">
                <a:solidFill>
                  <a:schemeClr val="tx1"/>
                </a:solidFill>
                <a:effectLst/>
                <a:latin typeface="+mn-lt"/>
                <a:ea typeface="+mn-ea"/>
                <a:cs typeface="+mn-cs"/>
              </a:rPr>
              <a:t>, we can stick with counting. Whew!</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115</a:t>
            </a:fld>
            <a:endParaRPr lang="en-US"/>
          </a:p>
        </p:txBody>
      </p:sp>
    </p:spTree>
    <p:extLst>
      <p:ext uri="{BB962C8B-B14F-4D97-AF65-F5344CB8AC3E}">
        <p14:creationId xmlns:p14="http://schemas.microsoft.com/office/powerpoint/2010/main" val="31884372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116</a:t>
            </a:fld>
            <a:endParaRPr lang="en-US"/>
          </a:p>
        </p:txBody>
      </p:sp>
    </p:spTree>
    <p:extLst>
      <p:ext uri="{BB962C8B-B14F-4D97-AF65-F5344CB8AC3E}">
        <p14:creationId xmlns:p14="http://schemas.microsoft.com/office/powerpoint/2010/main" val="17077449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117</a:t>
            </a:fld>
            <a:endParaRPr lang="en-US"/>
          </a:p>
        </p:txBody>
      </p:sp>
    </p:spTree>
    <p:extLst>
      <p:ext uri="{BB962C8B-B14F-4D97-AF65-F5344CB8AC3E}">
        <p14:creationId xmlns:p14="http://schemas.microsoft.com/office/powerpoint/2010/main" val="13750773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121</a:t>
            </a:fld>
            <a:endParaRPr lang="en-US"/>
          </a:p>
        </p:txBody>
      </p:sp>
    </p:spTree>
    <p:extLst>
      <p:ext uri="{BB962C8B-B14F-4D97-AF65-F5344CB8AC3E}">
        <p14:creationId xmlns:p14="http://schemas.microsoft.com/office/powerpoint/2010/main" val="17474424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122</a:t>
            </a:fld>
            <a:endParaRPr lang="en-US"/>
          </a:p>
        </p:txBody>
      </p:sp>
    </p:spTree>
    <p:extLst>
      <p:ext uri="{BB962C8B-B14F-4D97-AF65-F5344CB8AC3E}">
        <p14:creationId xmlns:p14="http://schemas.microsoft.com/office/powerpoint/2010/main" val="17650625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of counting all the ways we can have people sharing birthdays, the trick is to rephrase the problem and count a much simpler thing: the opposite!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what we need to find is the answer to this: </a:t>
            </a:r>
            <a:r>
              <a:rPr lang="en-US" sz="1200" b="0" i="1" kern="1200" dirty="0" smtClean="0">
                <a:solidFill>
                  <a:schemeClr val="tx1"/>
                </a:solidFill>
                <a:effectLst/>
                <a:latin typeface="+mn-lt"/>
                <a:ea typeface="+mn-ea"/>
                <a:cs typeface="+mn-cs"/>
              </a:rPr>
              <a:t>“What’s the probability that there’s NOT any birthday sharing in the crowd?”</a:t>
            </a:r>
            <a:r>
              <a:rPr lang="en-US" sz="1200" b="0" i="0" kern="1200" dirty="0" smtClean="0">
                <a:solidFill>
                  <a:schemeClr val="tx1"/>
                </a:solidFill>
                <a:effectLst/>
                <a:latin typeface="+mn-lt"/>
                <a:ea typeface="+mn-ea"/>
                <a:cs typeface="+mn-cs"/>
              </a:rPr>
              <a:t> In other words, what’s the probability all birthdays are unique?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125</a:t>
            </a:fld>
            <a:endParaRPr lang="en-US"/>
          </a:p>
        </p:txBody>
      </p:sp>
    </p:spTree>
    <p:extLst>
      <p:ext uri="{BB962C8B-B14F-4D97-AF65-F5344CB8AC3E}">
        <p14:creationId xmlns:p14="http://schemas.microsoft.com/office/powerpoint/2010/main" val="39359111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first person has 366 options for a birthday (greedy pig) AND the second person has only 365 because we force them to have a different birthday. If person 1 is born on Oct 8 and we’re forcing our room to have N unique birthdays in it, we turn all Oct 8 birthday folk away at the door. Each applicant for the room has fewer options by one.</a:t>
            </a:r>
            <a:endParaRPr lang="en-US" dirty="0" smtClean="0"/>
          </a:p>
          <a:p>
            <a:endParaRPr lang="en-US" dirty="0" smtClean="0"/>
          </a:p>
          <a:p>
            <a:r>
              <a:rPr lang="en-US" dirty="0" smtClean="0"/>
              <a:t>AND</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So it’s 366 options for person 1 AND 365 for person 2 AND 364 for person 3 … AND (367— N) for person N.</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127</a:t>
            </a:fld>
            <a:endParaRPr lang="en-US"/>
          </a:p>
        </p:txBody>
      </p:sp>
    </p:spTree>
    <p:extLst>
      <p:ext uri="{BB962C8B-B14F-4D97-AF65-F5344CB8AC3E}">
        <p14:creationId xmlns:p14="http://schemas.microsoft.com/office/powerpoint/2010/main" val="38193483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128</a:t>
            </a:fld>
            <a:endParaRPr lang="en-US"/>
          </a:p>
        </p:txBody>
      </p:sp>
    </p:spTree>
    <p:extLst>
      <p:ext uri="{BB962C8B-B14F-4D97-AF65-F5344CB8AC3E}">
        <p14:creationId xmlns:p14="http://schemas.microsoft.com/office/powerpoint/2010/main" val="14733322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129</a:t>
            </a:fld>
            <a:endParaRPr lang="en-US"/>
          </a:p>
        </p:txBody>
      </p:sp>
    </p:spTree>
    <p:extLst>
      <p:ext uri="{BB962C8B-B14F-4D97-AF65-F5344CB8AC3E}">
        <p14:creationId xmlns:p14="http://schemas.microsoft.com/office/powerpoint/2010/main" val="120728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Statistics | </a:t>
            </a:r>
            <a:r>
              <a:rPr lang="en-US" dirty="0" err="1" smtClean="0"/>
              <a:t>SoloLearn</a:t>
            </a:r>
            <a:endParaRPr lang="en-US" dirty="0" smtClean="0"/>
          </a:p>
          <a:p>
            <a:r>
              <a:rPr lang="en-US" dirty="0" smtClean="0"/>
              <a:t>https://www.sololearn.com/learning/1161/4778/12271/2</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18</a:t>
            </a:fld>
            <a:endParaRPr lang="en-US"/>
          </a:p>
        </p:txBody>
      </p:sp>
    </p:spTree>
    <p:extLst>
      <p:ext uri="{BB962C8B-B14F-4D97-AF65-F5344CB8AC3E}">
        <p14:creationId xmlns:p14="http://schemas.microsoft.com/office/powerpoint/2010/main" val="21982754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you’re curious to know the actual numbers (50% happens at N = 23, 99% at N = 55)</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131</a:t>
            </a:fld>
            <a:endParaRPr lang="en-US"/>
          </a:p>
        </p:txBody>
      </p:sp>
    </p:spTree>
    <p:extLst>
      <p:ext uri="{BB962C8B-B14F-4D97-AF65-F5344CB8AC3E}">
        <p14:creationId xmlns:p14="http://schemas.microsoft.com/office/powerpoint/2010/main" val="11562832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is counting such a big deal early on in your textbook and then suddenly it disappears, leaving everyone disgruntled? Turns out that it’s mostly a means to an end, since the assumption that all elementary events are equally likely is too amateurish for most pros to stomach… </a:t>
            </a:r>
            <a:r>
              <a:rPr lang="en-US" sz="1200" b="0" i="0" u="sng" kern="1200" dirty="0" smtClean="0">
                <a:solidFill>
                  <a:schemeClr val="tx1"/>
                </a:solidFill>
                <a:effectLst/>
                <a:latin typeface="+mn-lt"/>
                <a:ea typeface="+mn-ea"/>
                <a:cs typeface="+mn-cs"/>
                <a:hlinkClick r:id="rId3"/>
              </a:rPr>
              <a:t>even for birthdays</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132</a:t>
            </a:fld>
            <a:endParaRPr lang="en-US"/>
          </a:p>
        </p:txBody>
      </p:sp>
    </p:spTree>
    <p:extLst>
      <p:ext uri="{BB962C8B-B14F-4D97-AF65-F5344CB8AC3E}">
        <p14:creationId xmlns:p14="http://schemas.microsoft.com/office/powerpoint/2010/main" val="40906180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is counting such a big deal early on in your textbook and then suddenly it disappears, leaving everyone disgruntled? Turns out that it’s mostly a means to an end, since the assumption that all elementary events are equally likely is too amateurish for most pros to stomach… </a:t>
            </a:r>
            <a:r>
              <a:rPr lang="en-US" sz="1200" b="0" i="0" u="sng" kern="1200" dirty="0" smtClean="0">
                <a:solidFill>
                  <a:schemeClr val="tx1"/>
                </a:solidFill>
                <a:effectLst/>
                <a:latin typeface="+mn-lt"/>
                <a:ea typeface="+mn-ea"/>
                <a:cs typeface="+mn-cs"/>
                <a:hlinkClick r:id="rId3"/>
              </a:rPr>
              <a:t>even for birthdays</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133</a:t>
            </a:fld>
            <a:endParaRPr lang="en-US"/>
          </a:p>
        </p:txBody>
      </p:sp>
    </p:spTree>
    <p:extLst>
      <p:ext uri="{BB962C8B-B14F-4D97-AF65-F5344CB8AC3E}">
        <p14:creationId xmlns:p14="http://schemas.microsoft.com/office/powerpoint/2010/main" val="11229425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Analysis of the Distribution of Birthdays in a Calendar Year</a:t>
            </a:r>
          </a:p>
          <a:p>
            <a:r>
              <a:rPr lang="en-US" dirty="0" smtClean="0"/>
              <a:t>https://www.panix.com/~murphy/bday.html</a:t>
            </a:r>
          </a:p>
          <a:p>
            <a:endParaRPr lang="en-US" dirty="0" smtClean="0"/>
          </a:p>
          <a:p>
            <a:r>
              <a:rPr lang="en-US" sz="1200" b="0" i="0" kern="1200" dirty="0" smtClean="0">
                <a:solidFill>
                  <a:schemeClr val="tx1"/>
                </a:solidFill>
                <a:effectLst/>
                <a:latin typeface="+mn-lt"/>
                <a:ea typeface="+mn-ea"/>
                <a:cs typeface="+mn-cs"/>
              </a:rPr>
              <a:t>it becomes relevant that due to the way hospitals work, where C-sections and induced labor are not generally scheduled on the weekend, more children are born on Mondays and Tuesdays than on weekends.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134</a:t>
            </a:fld>
            <a:endParaRPr lang="en-US"/>
          </a:p>
        </p:txBody>
      </p:sp>
    </p:spTree>
    <p:extLst>
      <p:ext uri="{BB962C8B-B14F-4D97-AF65-F5344CB8AC3E}">
        <p14:creationId xmlns:p14="http://schemas.microsoft.com/office/powerpoint/2010/main" val="20569671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months July - October show higher than expected births and March - May show the most significant decline in births.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135</a:t>
            </a:fld>
            <a:endParaRPr lang="en-US"/>
          </a:p>
        </p:txBody>
      </p:sp>
    </p:spTree>
    <p:extLst>
      <p:ext uri="{BB962C8B-B14F-4D97-AF65-F5344CB8AC3E}">
        <p14:creationId xmlns:p14="http://schemas.microsoft.com/office/powerpoint/2010/main" val="36284988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birthday paradox to teach probability fundamentals | by Cassie </a:t>
            </a:r>
            <a:r>
              <a:rPr lang="en-US" dirty="0" err="1" smtClean="0"/>
              <a:t>Kozyrkov</a:t>
            </a:r>
            <a:r>
              <a:rPr lang="en-US" dirty="0" smtClean="0"/>
              <a:t> | Towards Data Science</a:t>
            </a:r>
          </a:p>
          <a:p>
            <a:r>
              <a:rPr lang="en-US" dirty="0" smtClean="0"/>
              <a:t>https://towardsdatascience.com/using-the-birthday-paradox-to-teach-probability-fundamentals-c08bbcb351d1</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136</a:t>
            </a:fld>
            <a:endParaRPr lang="en-US"/>
          </a:p>
        </p:txBody>
      </p:sp>
    </p:spTree>
    <p:extLst>
      <p:ext uri="{BB962C8B-B14F-4D97-AF65-F5344CB8AC3E}">
        <p14:creationId xmlns:p14="http://schemas.microsoft.com/office/powerpoint/2010/main" val="24840530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here u</a:t>
            </a:r>
            <a:r>
              <a:rPr lang="en-US" baseline="0" dirty="0" smtClean="0"/>
              <a:t> need distribution to account for the fact that they are not </a:t>
            </a:r>
            <a:r>
              <a:rPr lang="en-US" baseline="0" dirty="0" err="1" smtClean="0"/>
              <a:t>equiprobable</a:t>
            </a:r>
            <a:r>
              <a:rPr lang="en-US" baseline="0" dirty="0" smtClean="0"/>
              <a:t> </a:t>
            </a:r>
          </a:p>
          <a:p>
            <a:endParaRPr lang="en-US" baseline="0" dirty="0" smtClean="0"/>
          </a:p>
          <a:p>
            <a:r>
              <a:rPr lang="en-US" baseline="0" dirty="0" smtClean="0"/>
              <a:t>U need different values for p  ,since p != p</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137</a:t>
            </a:fld>
            <a:endParaRPr lang="en-US"/>
          </a:p>
        </p:txBody>
      </p:sp>
    </p:spTree>
    <p:extLst>
      <p:ext uri="{BB962C8B-B14F-4D97-AF65-F5344CB8AC3E}">
        <p14:creationId xmlns:p14="http://schemas.microsoft.com/office/powerpoint/2010/main" val="37744625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139</a:t>
            </a:fld>
            <a:endParaRPr lang="en-US"/>
          </a:p>
        </p:txBody>
      </p:sp>
    </p:spTree>
    <p:extLst>
      <p:ext uri="{BB962C8B-B14F-4D97-AF65-F5344CB8AC3E}">
        <p14:creationId xmlns:p14="http://schemas.microsoft.com/office/powerpoint/2010/main" val="22977025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need to use</a:t>
            </a:r>
            <a:r>
              <a:rPr lang="en-US" baseline="0" dirty="0" smtClean="0"/>
              <a:t> the truth table to calculate the probability </a:t>
            </a:r>
          </a:p>
          <a:p>
            <a:endParaRPr lang="en-US" baseline="0" dirty="0" smtClean="0"/>
          </a:p>
          <a:p>
            <a:r>
              <a:rPr lang="en-US" baseline="0" dirty="0" smtClean="0"/>
              <a:t>But this is not practical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140</a:t>
            </a:fld>
            <a:endParaRPr lang="en-US"/>
          </a:p>
        </p:txBody>
      </p:sp>
    </p:spTree>
    <p:extLst>
      <p:ext uri="{BB962C8B-B14F-4D97-AF65-F5344CB8AC3E}">
        <p14:creationId xmlns:p14="http://schemas.microsoft.com/office/powerpoint/2010/main" val="35328466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a:t>
            </a:r>
          </a:p>
          <a:p>
            <a:endParaRPr lang="en-US" dirty="0" smtClean="0"/>
          </a:p>
          <a:p>
            <a:r>
              <a:rPr lang="en-US" dirty="0" smtClean="0"/>
              <a:t>Binomial </a:t>
            </a:r>
          </a:p>
          <a:p>
            <a:endParaRPr lang="en-US" dirty="0" smtClean="0"/>
          </a:p>
          <a:p>
            <a:r>
              <a:rPr lang="en-US" dirty="0" smtClean="0"/>
              <a:t>Exponential </a:t>
            </a:r>
          </a:p>
          <a:p>
            <a:endParaRPr lang="en-US" dirty="0" smtClean="0"/>
          </a:p>
          <a:p>
            <a:endParaRPr lang="en-US" dirty="0" smtClean="0"/>
          </a:p>
          <a:p>
            <a:r>
              <a:rPr lang="en-US" dirty="0" smtClean="0"/>
              <a:t>Gamma </a:t>
            </a:r>
          </a:p>
          <a:p>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143</a:t>
            </a:fld>
            <a:endParaRPr lang="en-US"/>
          </a:p>
        </p:txBody>
      </p:sp>
    </p:spTree>
    <p:extLst>
      <p:ext uri="{BB962C8B-B14F-4D97-AF65-F5344CB8AC3E}">
        <p14:creationId xmlns:p14="http://schemas.microsoft.com/office/powerpoint/2010/main" val="1470281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FD3B9EB-8853-455C-8458-7B2535549648}" type="datetimeFigureOut">
              <a:rPr lang="en-US" smtClean="0"/>
              <a:t>2021-12-29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B94C8-0883-426D-981F-8B678C5B80EC}" type="slidenum">
              <a:rPr lang="en-US" smtClean="0"/>
              <a:t>‹#›</a:t>
            </a:fld>
            <a:endParaRPr lang="en-US"/>
          </a:p>
        </p:txBody>
      </p:sp>
    </p:spTree>
    <p:extLst>
      <p:ext uri="{BB962C8B-B14F-4D97-AF65-F5344CB8AC3E}">
        <p14:creationId xmlns:p14="http://schemas.microsoft.com/office/powerpoint/2010/main" val="562668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2021-12-29</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1099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FD3B9EB-8853-455C-8458-7B2535549648}" type="datetimeFigureOut">
              <a:rPr lang="en-US" smtClean="0"/>
              <a:t>2021-12-29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B94C8-0883-426D-981F-8B678C5B80EC}" type="slidenum">
              <a:rPr lang="en-US" smtClean="0"/>
              <a:t>‹#›</a:t>
            </a:fld>
            <a:endParaRPr lang="en-US"/>
          </a:p>
        </p:txBody>
      </p:sp>
    </p:spTree>
    <p:extLst>
      <p:ext uri="{BB962C8B-B14F-4D97-AF65-F5344CB8AC3E}">
        <p14:creationId xmlns:p14="http://schemas.microsoft.com/office/powerpoint/2010/main" val="175383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2021-12-29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9792885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2021-12-29</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6"/>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219324017"/>
      </p:ext>
    </p:extLst>
  </p:cSld>
  <p:clrMap bg1="dk1" tx1="lt1" bg2="dk2" tx2="lt2" accent1="accent1" accent2="accent2" accent3="accent3" accent4="accent4" accent5="accent5" accent6="accent6" hlink="hlink" folHlink="folHlink"/>
  <p:sldLayoutIdLst>
    <p:sldLayoutId id="2147483680" r:id="rId1"/>
    <p:sldLayoutId id="2147483679" r:id="rId2"/>
    <p:sldLayoutId id="2147483681" r:id="rId3"/>
    <p:sldLayoutId id="2147483682" r:id="rId4"/>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jpe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1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14.gif"/></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1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14.gif"/></Relationships>
</file>

<file path=ppt/slides/_rels/slide1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14.gif"/></Relationships>
</file>

<file path=ppt/slides/_rels/slide1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1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3.xml"/><Relationship Id="rId1" Type="http://schemas.openxmlformats.org/officeDocument/2006/relationships/slideLayout" Target="../slideLayouts/slideLayout3.xml"/><Relationship Id="rId5" Type="http://schemas.openxmlformats.org/officeDocument/2006/relationships/image" Target="../media/image146.png"/><Relationship Id="rId4" Type="http://schemas.openxmlformats.org/officeDocument/2006/relationships/image" Target="../media/image145.jpeg"/></Relationships>
</file>

<file path=ppt/slides/_rels/slide1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7.xml"/><Relationship Id="rId1" Type="http://schemas.openxmlformats.org/officeDocument/2006/relationships/slideLayout" Target="../slideLayouts/slideLayout3.xml"/><Relationship Id="rId5" Type="http://schemas.openxmlformats.org/officeDocument/2006/relationships/hyperlink" Target="http://shiny.calpoly.sh/Prob_View/" TargetMode="External"/><Relationship Id="rId4" Type="http://schemas.openxmlformats.org/officeDocument/2006/relationships/image" Target="../media/image147.png"/></Relationships>
</file>

<file path=ppt/slides/_rels/slide17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ntarabantoosoo/Data-Analysis-NanoDegree-2.0"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google.com/spreadsheets/d/1VbURG9UQX4oaHhZeuHXW1FVdPLAUFhelfYK4f8N5z6c/edit#gid=0" TargetMode="Externa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hyperlink" Target="https://pypi.org/project/tableon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hyperlink" Target="http://www.danieldsjoberg.com/gtsummary/"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businessinsider.com/nyc-residents-coronavirus-antibodies-study-cuomo-2020-4"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businessinsider.com/nyc-residents-coronavirus-antibodies-study-cuomo-2020-4"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a:t>
            </a:r>
            <a:r>
              <a:rPr lang="en-US" sz="3200" b="1" dirty="0"/>
              <a:t>3</a:t>
            </a:r>
            <a:endParaRPr lang="en-US" sz="3200" b="1" dirty="0" smtClean="0"/>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2464423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انت جاي تعمل ايه؟</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91774" y="2099704"/>
            <a:ext cx="6208821" cy="4732660"/>
          </a:xfrm>
          <a:prstGeom prst="rect">
            <a:avLst/>
          </a:prstGeom>
        </p:spPr>
      </p:pic>
    </p:spTree>
    <p:extLst>
      <p:ext uri="{BB962C8B-B14F-4D97-AF65-F5344CB8AC3E}">
        <p14:creationId xmlns:p14="http://schemas.microsoft.com/office/powerpoint/2010/main" val="4111231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
        <p:nvSpPr>
          <p:cNvPr id="7" name="Rectangle 6"/>
          <p:cNvSpPr/>
          <p:nvPr/>
        </p:nvSpPr>
        <p:spPr>
          <a:xfrm>
            <a:off x="5841211" y="5860573"/>
            <a:ext cx="546945" cy="523220"/>
          </a:xfrm>
          <a:prstGeom prst="rect">
            <a:avLst/>
          </a:prstGeom>
        </p:spPr>
        <p:txBody>
          <a:bodyPr wrap="none">
            <a:spAutoFit/>
          </a:bodyPr>
          <a:lstStyle/>
          <a:p>
            <a:r>
              <a:rPr lang="en-US" sz="2800" b="1" dirty="0"/>
              <a:t>10</a:t>
            </a:r>
          </a:p>
        </p:txBody>
      </p:sp>
    </p:spTree>
    <p:extLst>
      <p:ext uri="{BB962C8B-B14F-4D97-AF65-F5344CB8AC3E}">
        <p14:creationId xmlns:p14="http://schemas.microsoft.com/office/powerpoint/2010/main" val="242774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
        <p:nvSpPr>
          <p:cNvPr id="7" name="Rectangle 6"/>
          <p:cNvSpPr/>
          <p:nvPr/>
        </p:nvSpPr>
        <p:spPr>
          <a:xfrm>
            <a:off x="5841211" y="5860573"/>
            <a:ext cx="546945" cy="523220"/>
          </a:xfrm>
          <a:prstGeom prst="rect">
            <a:avLst/>
          </a:prstGeom>
        </p:spPr>
        <p:txBody>
          <a:bodyPr wrap="none">
            <a:spAutoFit/>
          </a:bodyPr>
          <a:lstStyle/>
          <a:p>
            <a:r>
              <a:rPr lang="en-US" sz="2800" b="1" dirty="0"/>
              <a:t>10</a:t>
            </a:r>
          </a:p>
        </p:txBody>
      </p:sp>
      <p:pic>
        <p:nvPicPr>
          <p:cNvPr id="8" name="Picture 7"/>
          <p:cNvPicPr>
            <a:picLocks noChangeAspect="1"/>
          </p:cNvPicPr>
          <p:nvPr/>
        </p:nvPicPr>
        <p:blipFill>
          <a:blip r:embed="rId3"/>
          <a:stretch>
            <a:fillRect/>
          </a:stretch>
        </p:blipFill>
        <p:spPr>
          <a:xfrm>
            <a:off x="7162098" y="3335572"/>
            <a:ext cx="5029902" cy="1209844"/>
          </a:xfrm>
          <a:prstGeom prst="rect">
            <a:avLst/>
          </a:prstGeom>
        </p:spPr>
      </p:pic>
      <p:sp>
        <p:nvSpPr>
          <p:cNvPr id="9" name="Rectangle 8"/>
          <p:cNvSpPr/>
          <p:nvPr/>
        </p:nvSpPr>
        <p:spPr>
          <a:xfrm>
            <a:off x="7719391" y="5039787"/>
            <a:ext cx="4247322" cy="646331"/>
          </a:xfrm>
          <a:prstGeom prst="rect">
            <a:avLst/>
          </a:prstGeom>
        </p:spPr>
        <p:txBody>
          <a:bodyPr wrap="square">
            <a:spAutoFit/>
          </a:bodyPr>
          <a:lstStyle/>
          <a:p>
            <a:r>
              <a:rPr lang="en-US" dirty="0"/>
              <a:t>What’s the probability a randomly selected meal is veg-friendly?</a:t>
            </a:r>
          </a:p>
        </p:txBody>
      </p:sp>
      <p:sp>
        <p:nvSpPr>
          <p:cNvPr id="10" name="Rectangle 9"/>
          <p:cNvSpPr/>
          <p:nvPr/>
        </p:nvSpPr>
        <p:spPr>
          <a:xfrm>
            <a:off x="7480853" y="5894754"/>
            <a:ext cx="6096000" cy="646331"/>
          </a:xfrm>
          <a:prstGeom prst="rect">
            <a:avLst/>
          </a:prstGeom>
        </p:spPr>
        <p:txBody>
          <a:bodyPr>
            <a:spAutoFit/>
          </a:bodyPr>
          <a:lstStyle/>
          <a:p>
            <a:r>
              <a:rPr lang="en-US" dirty="0"/>
              <a:t>NUMERATOR = 2 x 2 = 4; DENOMINATOR = 10</a:t>
            </a:r>
            <a:r>
              <a:rPr lang="en-US" dirty="0" smtClean="0"/>
              <a:t>.</a:t>
            </a:r>
          </a:p>
          <a:p>
            <a:r>
              <a:rPr lang="en-US" dirty="0" smtClean="0"/>
              <a:t> </a:t>
            </a:r>
            <a:r>
              <a:rPr lang="en-US" dirty="0"/>
              <a:t>ANSWER = 4/10 = 40%</a:t>
            </a:r>
          </a:p>
        </p:txBody>
      </p:sp>
    </p:spTree>
    <p:extLst>
      <p:ext uri="{BB962C8B-B14F-4D97-AF65-F5344CB8AC3E}">
        <p14:creationId xmlns:p14="http://schemas.microsoft.com/office/powerpoint/2010/main" val="4045870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basics </a:t>
            </a:r>
            <a:endParaRPr lang="en-US" dirty="0"/>
          </a:p>
        </p:txBody>
      </p:sp>
      <p:sp>
        <p:nvSpPr>
          <p:cNvPr id="5" name="Content Placeholder 4"/>
          <p:cNvSpPr>
            <a:spLocks noGrp="1"/>
          </p:cNvSpPr>
          <p:nvPr>
            <p:ph idx="1"/>
          </p:nvPr>
        </p:nvSpPr>
        <p:spPr/>
        <p:txBody>
          <a:bodyPr/>
          <a:lstStyle/>
          <a:p>
            <a:endParaRPr lang="en-US"/>
          </a:p>
        </p:txBody>
      </p:sp>
      <p:sp>
        <p:nvSpPr>
          <p:cNvPr id="3" name="Rectangle 2"/>
          <p:cNvSpPr/>
          <p:nvPr/>
        </p:nvSpPr>
        <p:spPr>
          <a:xfrm>
            <a:off x="2476384" y="2871110"/>
            <a:ext cx="5531194" cy="461665"/>
          </a:xfrm>
          <a:prstGeom prst="rect">
            <a:avLst/>
          </a:prstGeom>
        </p:spPr>
        <p:txBody>
          <a:bodyPr wrap="none">
            <a:spAutoFit/>
          </a:bodyPr>
          <a:lstStyle/>
          <a:p>
            <a:r>
              <a:rPr lang="en-US" sz="2400" b="1" dirty="0"/>
              <a:t>probability of NOT getting a 6 on </a:t>
            </a:r>
            <a:r>
              <a:rPr lang="en-US" sz="2400" b="1" dirty="0" smtClean="0"/>
              <a:t>a dice?</a:t>
            </a:r>
            <a:endParaRPr lang="en-US" sz="2400" b="1" dirty="0"/>
          </a:p>
        </p:txBody>
      </p:sp>
    </p:spTree>
    <p:extLst>
      <p:ext uri="{BB962C8B-B14F-4D97-AF65-F5344CB8AC3E}">
        <p14:creationId xmlns:p14="http://schemas.microsoft.com/office/powerpoint/2010/main" val="2958748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Complement </a:t>
            </a:r>
            <a:endParaRPr lang="en-US" dirty="0"/>
          </a:p>
        </p:txBody>
      </p:sp>
      <p:sp>
        <p:nvSpPr>
          <p:cNvPr id="5" name="Content Placeholder 4"/>
          <p:cNvSpPr>
            <a:spLocks noGrp="1"/>
          </p:cNvSpPr>
          <p:nvPr>
            <p:ph idx="1"/>
          </p:nvPr>
        </p:nvSpPr>
        <p:spPr/>
        <p:txBody>
          <a:bodyPr/>
          <a:lstStyle/>
          <a:p>
            <a:endParaRPr lang="en-US"/>
          </a:p>
        </p:txBody>
      </p:sp>
      <p:sp>
        <p:nvSpPr>
          <p:cNvPr id="3" name="Rectangle 2"/>
          <p:cNvSpPr/>
          <p:nvPr/>
        </p:nvSpPr>
        <p:spPr>
          <a:xfrm>
            <a:off x="2476384" y="2871110"/>
            <a:ext cx="5531194" cy="461665"/>
          </a:xfrm>
          <a:prstGeom prst="rect">
            <a:avLst/>
          </a:prstGeom>
        </p:spPr>
        <p:txBody>
          <a:bodyPr wrap="none">
            <a:spAutoFit/>
          </a:bodyPr>
          <a:lstStyle/>
          <a:p>
            <a:r>
              <a:rPr lang="en-US" sz="2400" b="1" dirty="0"/>
              <a:t>probability of NOT getting a 6 on </a:t>
            </a:r>
            <a:r>
              <a:rPr lang="en-US" sz="2400" b="1" dirty="0" smtClean="0"/>
              <a:t>a dice?</a:t>
            </a:r>
            <a:endParaRPr lang="en-US" sz="2400" b="1" dirty="0"/>
          </a:p>
        </p:txBody>
      </p:sp>
      <p:pic>
        <p:nvPicPr>
          <p:cNvPr id="2" name="Picture 1"/>
          <p:cNvPicPr>
            <a:picLocks noChangeAspect="1"/>
          </p:cNvPicPr>
          <p:nvPr/>
        </p:nvPicPr>
        <p:blipFill>
          <a:blip r:embed="rId3"/>
          <a:stretch>
            <a:fillRect/>
          </a:stretch>
        </p:blipFill>
        <p:spPr>
          <a:xfrm>
            <a:off x="2661098" y="4114800"/>
            <a:ext cx="2391109" cy="571580"/>
          </a:xfrm>
          <a:prstGeom prst="rect">
            <a:avLst/>
          </a:prstGeom>
        </p:spPr>
      </p:pic>
      <p:sp>
        <p:nvSpPr>
          <p:cNvPr id="6" name="Rectangle 5"/>
          <p:cNvSpPr/>
          <p:nvPr/>
        </p:nvSpPr>
        <p:spPr>
          <a:xfrm>
            <a:off x="2661098" y="5283739"/>
            <a:ext cx="1733167" cy="461665"/>
          </a:xfrm>
          <a:prstGeom prst="rect">
            <a:avLst/>
          </a:prstGeom>
        </p:spPr>
        <p:txBody>
          <a:bodyPr wrap="none">
            <a:spAutoFit/>
          </a:bodyPr>
          <a:lstStyle/>
          <a:p>
            <a:r>
              <a:rPr lang="en-US" sz="2400" b="1" dirty="0">
                <a:latin typeface="charter"/>
              </a:rPr>
              <a:t>1–1/6 = 5/6</a:t>
            </a:r>
            <a:endParaRPr lang="en-US" sz="2400" b="1" dirty="0"/>
          </a:p>
        </p:txBody>
      </p:sp>
    </p:spTree>
    <p:extLst>
      <p:ext uri="{BB962C8B-B14F-4D97-AF65-F5344CB8AC3E}">
        <p14:creationId xmlns:p14="http://schemas.microsoft.com/office/powerpoint/2010/main" val="3297864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3162148" y="2011680"/>
            <a:ext cx="5865621" cy="4673645"/>
          </a:xfrm>
          <a:prstGeom prst="rect">
            <a:avLst/>
          </a:prstGeom>
        </p:spPr>
      </p:pic>
    </p:spTree>
    <p:extLst>
      <p:ext uri="{BB962C8B-B14F-4D97-AF65-F5344CB8AC3E}">
        <p14:creationId xmlns:p14="http://schemas.microsoft.com/office/powerpoint/2010/main" val="1009593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18784" y="2371577"/>
            <a:ext cx="7754432" cy="2114845"/>
          </a:xfrm>
          <a:prstGeom prst="rect">
            <a:avLst/>
          </a:prstGeom>
        </p:spPr>
      </p:pic>
    </p:spTree>
    <p:extLst>
      <p:ext uri="{BB962C8B-B14F-4D97-AF65-F5344CB8AC3E}">
        <p14:creationId xmlns:p14="http://schemas.microsoft.com/office/powerpoint/2010/main" val="8269999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approaches </a:t>
            </a:r>
            <a:r>
              <a:rPr lang="en-US" dirty="0"/>
              <a:t>to </a:t>
            </a:r>
            <a:r>
              <a:rPr lang="en-US" dirty="0" smtClean="0"/>
              <a:t>probability</a:t>
            </a:r>
            <a:endParaRPr lang="en-US" dirty="0"/>
          </a:p>
        </p:txBody>
      </p:sp>
      <p:sp>
        <p:nvSpPr>
          <p:cNvPr id="5" name="Content Placeholder 4"/>
          <p:cNvSpPr>
            <a:spLocks noGrp="1"/>
          </p:cNvSpPr>
          <p:nvPr>
            <p:ph idx="1"/>
          </p:nvPr>
        </p:nvSpPr>
        <p:spPr/>
        <p:txBody>
          <a:bodyPr/>
          <a:lstStyle/>
          <a:p>
            <a:r>
              <a:rPr lang="en-US" b="1" i="1" dirty="0" smtClean="0"/>
              <a:t>Counting</a:t>
            </a:r>
            <a:endParaRPr lang="en-US" dirty="0"/>
          </a:p>
          <a:p>
            <a:r>
              <a:rPr lang="en-US" b="1" i="1" dirty="0" smtClean="0"/>
              <a:t>Frequency-based</a:t>
            </a:r>
            <a:endParaRPr lang="en-US" dirty="0"/>
          </a:p>
        </p:txBody>
      </p:sp>
    </p:spTree>
    <p:extLst>
      <p:ext uri="{BB962C8B-B14F-4D97-AF65-F5344CB8AC3E}">
        <p14:creationId xmlns:p14="http://schemas.microsoft.com/office/powerpoint/2010/main" val="2596682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a:t>
            </a:r>
            <a:endParaRPr lang="en-US" dirty="0"/>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1869243" y="2447589"/>
            <a:ext cx="6811326" cy="619211"/>
          </a:xfrm>
          <a:prstGeom prst="rect">
            <a:avLst/>
          </a:prstGeom>
        </p:spPr>
      </p:pic>
      <p:pic>
        <p:nvPicPr>
          <p:cNvPr id="3074" name="Picture 2" descr="Amazon.com: Introduction to Probability (Cambridge Mathematical Textbooks)  (9781108415859): Anderson, David F.: Boo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261" y="3519610"/>
            <a:ext cx="2321485" cy="3338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4870795" y="4836464"/>
            <a:ext cx="2847975" cy="1600200"/>
          </a:xfrm>
          <a:prstGeom prst="rect">
            <a:avLst/>
          </a:prstGeom>
        </p:spPr>
      </p:pic>
      <p:pic>
        <p:nvPicPr>
          <p:cNvPr id="3078" name="Picture 6" descr="Buy ROYALS Unique Black Good Quality Waterproof Colorful Playing Cards  Plastic Deck Poker Playing Card Online at Low Prices in India - Amazon.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7819" y="3485900"/>
            <a:ext cx="3095148" cy="309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42456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Counting </a:t>
            </a:r>
            <a:r>
              <a:rPr lang="en-US" dirty="0" smtClean="0"/>
              <a:t>stuff</a:t>
            </a:r>
            <a:endParaRPr lang="en-US" dirty="0"/>
          </a:p>
        </p:txBody>
      </p:sp>
      <p:sp>
        <p:nvSpPr>
          <p:cNvPr id="5" name="Content Placeholder 4"/>
          <p:cNvSpPr>
            <a:spLocks noGrp="1"/>
          </p:cNvSpPr>
          <p:nvPr>
            <p:ph idx="1"/>
          </p:nvPr>
        </p:nvSpPr>
        <p:spPr/>
        <p:txBody>
          <a:bodyPr/>
          <a:lstStyle/>
          <a:p>
            <a:pPr marL="0" indent="0">
              <a:buNone/>
            </a:pPr>
            <a:r>
              <a:rPr lang="en-US" dirty="0"/>
              <a:t>H</a:t>
            </a:r>
            <a:r>
              <a:rPr lang="en-US" i="1" dirty="0"/>
              <a:t>ow many different ways can I select 10 committee members from 100 candidates</a:t>
            </a:r>
            <a:r>
              <a:rPr lang="en-US" i="1" dirty="0" smtClean="0"/>
              <a:t>?”</a:t>
            </a:r>
            <a:endParaRPr lang="en-US" dirty="0" smtClean="0"/>
          </a:p>
          <a:p>
            <a:pPr marL="0" indent="0">
              <a:buNone/>
            </a:pPr>
            <a:endParaRPr lang="en-US" dirty="0" smtClean="0"/>
          </a:p>
          <a:p>
            <a:pPr marL="0" indent="0">
              <a:buNone/>
            </a:pPr>
            <a:r>
              <a:rPr lang="en-US" dirty="0" smtClean="0"/>
              <a:t>OR</a:t>
            </a:r>
          </a:p>
          <a:p>
            <a:pPr marL="0" indent="0">
              <a:buNone/>
            </a:pPr>
            <a:endParaRPr lang="en-US" dirty="0"/>
          </a:p>
          <a:p>
            <a:pPr marL="0" indent="0">
              <a:buNone/>
            </a:pPr>
            <a:r>
              <a:rPr lang="en-US" dirty="0" smtClean="0"/>
              <a:t> </a:t>
            </a:r>
            <a:r>
              <a:rPr lang="en-US" dirty="0"/>
              <a:t>“</a:t>
            </a:r>
            <a:r>
              <a:rPr lang="en-US" i="1" dirty="0"/>
              <a:t>How many different options can I choose from when setting a 4-digit PIN</a:t>
            </a:r>
            <a:r>
              <a:rPr lang="en-US" i="1" dirty="0" smtClean="0"/>
              <a:t>?”</a:t>
            </a:r>
            <a:endParaRPr lang="en-US" dirty="0"/>
          </a:p>
        </p:txBody>
      </p:sp>
    </p:spTree>
    <p:extLst>
      <p:ext uri="{BB962C8B-B14F-4D97-AF65-F5344CB8AC3E}">
        <p14:creationId xmlns:p14="http://schemas.microsoft.com/office/powerpoint/2010/main" val="3846527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smtClean="0"/>
              <a:t>وفجأة ....</a:t>
            </a:r>
            <a:endParaRPr lang="en-US" dirty="0"/>
          </a:p>
        </p:txBody>
      </p:sp>
      <p:sp>
        <p:nvSpPr>
          <p:cNvPr id="5" name="Content Placeholder 4"/>
          <p:cNvSpPr>
            <a:spLocks noGrp="1"/>
          </p:cNvSpPr>
          <p:nvPr>
            <p:ph idx="1"/>
          </p:nvPr>
        </p:nvSpPr>
        <p:spPr/>
        <p:txBody>
          <a:bodyPr/>
          <a:lstStyle/>
          <a:p>
            <a:pPr marL="0" indent="0">
              <a:buNone/>
            </a:pPr>
            <a:r>
              <a:rPr lang="en-US" dirty="0" smtClean="0"/>
              <a:t>Where are the counting? </a:t>
            </a:r>
          </a:p>
          <a:p>
            <a:pPr marL="0" indent="0">
              <a:buNone/>
            </a:pPr>
            <a:r>
              <a:rPr lang="en-US" dirty="0" smtClean="0"/>
              <a:t>where are combinations? </a:t>
            </a:r>
          </a:p>
          <a:p>
            <a:pPr marL="0" indent="0">
              <a:buNone/>
            </a:pPr>
            <a:r>
              <a:rPr lang="en-US" dirty="0"/>
              <a:t>where are </a:t>
            </a:r>
            <a:r>
              <a:rPr lang="en-US" dirty="0" smtClean="0"/>
              <a:t>permutations? </a:t>
            </a:r>
            <a:endParaRPr lang="en-US" dirty="0"/>
          </a:p>
          <a:p>
            <a:pPr marL="0" indent="0">
              <a:buNone/>
            </a:pPr>
            <a:endParaRPr lang="en-US" dirty="0"/>
          </a:p>
        </p:txBody>
      </p:sp>
    </p:spTree>
    <p:extLst>
      <p:ext uri="{BB962C8B-B14F-4D97-AF65-F5344CB8AC3E}">
        <p14:creationId xmlns:p14="http://schemas.microsoft.com/office/powerpoint/2010/main" val="3199881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42732" y="2247735"/>
            <a:ext cx="6706536" cy="2362530"/>
          </a:xfrm>
          <a:prstGeom prst="rect">
            <a:avLst/>
          </a:prstGeom>
        </p:spPr>
      </p:pic>
    </p:spTree>
    <p:extLst>
      <p:ext uri="{BB962C8B-B14F-4D97-AF65-F5344CB8AC3E}">
        <p14:creationId xmlns:p14="http://schemas.microsoft.com/office/powerpoint/2010/main" val="1506586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a:t>
            </a:r>
            <a:endParaRPr lang="en-US" dirty="0"/>
          </a:p>
        </p:txBody>
      </p:sp>
      <p:sp>
        <p:nvSpPr>
          <p:cNvPr id="5" name="Content Placeholder 4"/>
          <p:cNvSpPr>
            <a:spLocks noGrp="1"/>
          </p:cNvSpPr>
          <p:nvPr>
            <p:ph idx="1"/>
          </p:nvPr>
        </p:nvSpPr>
        <p:spPr/>
        <p:txBody>
          <a:bodyPr/>
          <a:lstStyle/>
          <a:p>
            <a:endParaRPr lang="en-US" dirty="0"/>
          </a:p>
        </p:txBody>
      </p:sp>
      <p:pic>
        <p:nvPicPr>
          <p:cNvPr id="4098" name="Picture 2" descr="Probability (Vol-3) Equally Likely Cases, possible Outcomes, Favorable  Cases | Math | Tutway |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956" y="2084268"/>
            <a:ext cx="4536103" cy="40610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uilding Utopia in Space | Public Boo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020" y="2011680"/>
            <a:ext cx="5035826" cy="398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0307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Real life</a:t>
            </a:r>
            <a:endParaRPr lang="en-US" dirty="0"/>
          </a:p>
        </p:txBody>
      </p:sp>
      <p:sp>
        <p:nvSpPr>
          <p:cNvPr id="5" name="Content Placeholder 4"/>
          <p:cNvSpPr>
            <a:spLocks noGrp="1"/>
          </p:cNvSpPr>
          <p:nvPr>
            <p:ph idx="1"/>
          </p:nvPr>
        </p:nvSpPr>
        <p:spPr/>
        <p:txBody>
          <a:bodyPr/>
          <a:lstStyle/>
          <a:p>
            <a:pPr marL="0" indent="0">
              <a:buNone/>
            </a:pPr>
            <a:r>
              <a:rPr lang="en-US" i="1" dirty="0"/>
              <a:t>“What’s the </a:t>
            </a:r>
            <a:r>
              <a:rPr lang="en-US" i="1" dirty="0" smtClean="0"/>
              <a:t>probability you </a:t>
            </a:r>
            <a:r>
              <a:rPr lang="en-US" i="1" dirty="0"/>
              <a:t>need to </a:t>
            </a:r>
            <a:r>
              <a:rPr lang="en-US" i="1" dirty="0" smtClean="0"/>
              <a:t>wait</a:t>
            </a:r>
          </a:p>
          <a:p>
            <a:pPr marL="0" indent="0">
              <a:buNone/>
            </a:pPr>
            <a:r>
              <a:rPr lang="en-US" i="1" dirty="0" smtClean="0"/>
              <a:t> more </a:t>
            </a:r>
            <a:r>
              <a:rPr lang="en-US" i="1" dirty="0"/>
              <a:t>than 10 minutes for the bus?”</a:t>
            </a:r>
            <a:endParaRPr lang="en-US" dirty="0"/>
          </a:p>
        </p:txBody>
      </p:sp>
      <p:pic>
        <p:nvPicPr>
          <p:cNvPr id="2" name="Picture 1"/>
          <p:cNvPicPr>
            <a:picLocks noChangeAspect="1"/>
          </p:cNvPicPr>
          <p:nvPr/>
        </p:nvPicPr>
        <p:blipFill>
          <a:blip r:embed="rId3"/>
          <a:stretch>
            <a:fillRect/>
          </a:stretch>
        </p:blipFill>
        <p:spPr>
          <a:xfrm>
            <a:off x="6232849" y="1747507"/>
            <a:ext cx="5959151" cy="4734586"/>
          </a:xfrm>
          <a:prstGeom prst="rect">
            <a:avLst/>
          </a:prstGeom>
        </p:spPr>
      </p:pic>
      <p:pic>
        <p:nvPicPr>
          <p:cNvPr id="7" name="Picture 6"/>
          <p:cNvPicPr>
            <a:picLocks noChangeAspect="1"/>
          </p:cNvPicPr>
          <p:nvPr/>
        </p:nvPicPr>
        <p:blipFill>
          <a:blip r:embed="rId4"/>
          <a:stretch>
            <a:fillRect/>
          </a:stretch>
        </p:blipFill>
        <p:spPr>
          <a:xfrm>
            <a:off x="189459" y="3157868"/>
            <a:ext cx="5905500" cy="3324225"/>
          </a:xfrm>
          <a:prstGeom prst="rect">
            <a:avLst/>
          </a:prstGeom>
        </p:spPr>
      </p:pic>
    </p:spTree>
    <p:extLst>
      <p:ext uri="{BB962C8B-B14F-4D97-AF65-F5344CB8AC3E}">
        <p14:creationId xmlns:p14="http://schemas.microsoft.com/office/powerpoint/2010/main" val="26147258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Real life</a:t>
            </a:r>
            <a:endParaRPr lang="en-US" dirty="0"/>
          </a:p>
        </p:txBody>
      </p:sp>
      <p:sp>
        <p:nvSpPr>
          <p:cNvPr id="5" name="Content Placeholder 4"/>
          <p:cNvSpPr>
            <a:spLocks noGrp="1"/>
          </p:cNvSpPr>
          <p:nvPr>
            <p:ph idx="1"/>
          </p:nvPr>
        </p:nvSpPr>
        <p:spPr/>
        <p:txBody>
          <a:bodyPr/>
          <a:lstStyle/>
          <a:p>
            <a:r>
              <a:rPr lang="en-US" i="1" dirty="0"/>
              <a:t>“What’s the </a:t>
            </a:r>
            <a:r>
              <a:rPr lang="en-US" i="1" dirty="0" smtClean="0"/>
              <a:t>probability you </a:t>
            </a:r>
            <a:r>
              <a:rPr lang="en-US" i="1" dirty="0"/>
              <a:t>need to </a:t>
            </a:r>
            <a:r>
              <a:rPr lang="en-US" i="1" dirty="0" smtClean="0"/>
              <a:t>wait</a:t>
            </a:r>
          </a:p>
          <a:p>
            <a:pPr marL="0" indent="0">
              <a:buNone/>
            </a:pPr>
            <a:r>
              <a:rPr lang="en-US" i="1" dirty="0" smtClean="0"/>
              <a:t> more </a:t>
            </a:r>
            <a:r>
              <a:rPr lang="en-US" i="1" dirty="0"/>
              <a:t>than 10 minutes for the bus?”</a:t>
            </a:r>
            <a:endParaRPr lang="en-US" dirty="0"/>
          </a:p>
        </p:txBody>
      </p:sp>
      <p:pic>
        <p:nvPicPr>
          <p:cNvPr id="2" name="Picture 1"/>
          <p:cNvPicPr>
            <a:picLocks noChangeAspect="1"/>
          </p:cNvPicPr>
          <p:nvPr/>
        </p:nvPicPr>
        <p:blipFill>
          <a:blip r:embed="rId3"/>
          <a:stretch>
            <a:fillRect/>
          </a:stretch>
        </p:blipFill>
        <p:spPr>
          <a:xfrm>
            <a:off x="6232849" y="1747507"/>
            <a:ext cx="5959151" cy="4734586"/>
          </a:xfrm>
          <a:prstGeom prst="rect">
            <a:avLst/>
          </a:prstGeom>
        </p:spPr>
      </p:pic>
      <p:sp>
        <p:nvSpPr>
          <p:cNvPr id="6" name="Rectangle 5"/>
          <p:cNvSpPr/>
          <p:nvPr/>
        </p:nvSpPr>
        <p:spPr>
          <a:xfrm>
            <a:off x="732150" y="5848588"/>
            <a:ext cx="2929007" cy="461665"/>
          </a:xfrm>
          <a:prstGeom prst="rect">
            <a:avLst/>
          </a:prstGeom>
        </p:spPr>
        <p:txBody>
          <a:bodyPr wrap="none">
            <a:spAutoFit/>
          </a:bodyPr>
          <a:lstStyle/>
          <a:p>
            <a:r>
              <a:rPr lang="en-US" sz="2400" b="1" dirty="0"/>
              <a:t>Is counting possible?</a:t>
            </a:r>
          </a:p>
        </p:txBody>
      </p:sp>
      <p:pic>
        <p:nvPicPr>
          <p:cNvPr id="7" name="Picture 6"/>
          <p:cNvPicPr>
            <a:picLocks noChangeAspect="1"/>
          </p:cNvPicPr>
          <p:nvPr/>
        </p:nvPicPr>
        <p:blipFill>
          <a:blip r:embed="rId4"/>
          <a:stretch>
            <a:fillRect/>
          </a:stretch>
        </p:blipFill>
        <p:spPr>
          <a:xfrm>
            <a:off x="377687" y="3259796"/>
            <a:ext cx="4594434" cy="2121696"/>
          </a:xfrm>
          <a:prstGeom prst="rect">
            <a:avLst/>
          </a:prstGeom>
        </p:spPr>
      </p:pic>
    </p:spTree>
    <p:extLst>
      <p:ext uri="{BB962C8B-B14F-4D97-AF65-F5344CB8AC3E}">
        <p14:creationId xmlns:p14="http://schemas.microsoft.com/office/powerpoint/2010/main" val="291526531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approaches </a:t>
            </a:r>
            <a:r>
              <a:rPr lang="en-US" dirty="0"/>
              <a:t>to </a:t>
            </a:r>
            <a:r>
              <a:rPr lang="en-US" dirty="0" smtClean="0"/>
              <a:t>probability</a:t>
            </a:r>
            <a:endParaRPr lang="en-US" dirty="0"/>
          </a:p>
        </p:txBody>
      </p:sp>
      <p:sp>
        <p:nvSpPr>
          <p:cNvPr id="5" name="Content Placeholder 4"/>
          <p:cNvSpPr>
            <a:spLocks noGrp="1"/>
          </p:cNvSpPr>
          <p:nvPr>
            <p:ph idx="1"/>
          </p:nvPr>
        </p:nvSpPr>
        <p:spPr/>
        <p:txBody>
          <a:bodyPr/>
          <a:lstStyle/>
          <a:p>
            <a:r>
              <a:rPr lang="en-US" b="1" i="1" dirty="0" smtClean="0"/>
              <a:t>Counting</a:t>
            </a:r>
            <a:endParaRPr lang="en-US" dirty="0"/>
          </a:p>
          <a:p>
            <a:r>
              <a:rPr lang="en-US" b="1" i="1" dirty="0" smtClean="0"/>
              <a:t>Frequency-based</a:t>
            </a:r>
            <a:endParaRPr lang="en-US" dirty="0"/>
          </a:p>
        </p:txBody>
      </p:sp>
    </p:spTree>
    <p:extLst>
      <p:ext uri="{BB962C8B-B14F-4D97-AF65-F5344CB8AC3E}">
        <p14:creationId xmlns:p14="http://schemas.microsoft.com/office/powerpoint/2010/main" val="1528871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vs distribution?</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3989640" y="2011680"/>
            <a:ext cx="4210638" cy="4363059"/>
          </a:xfrm>
          <a:prstGeom prst="rect">
            <a:avLst/>
          </a:prstGeom>
        </p:spPr>
      </p:pic>
    </p:spTree>
    <p:extLst>
      <p:ext uri="{BB962C8B-B14F-4D97-AF65-F5344CB8AC3E}">
        <p14:creationId xmlns:p14="http://schemas.microsoft.com/office/powerpoint/2010/main" val="22353387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a:t>
            </a:r>
            <a:endParaRPr lang="en-US" dirty="0"/>
          </a:p>
        </p:txBody>
      </p:sp>
      <p:sp>
        <p:nvSpPr>
          <p:cNvPr id="5" name="Content Placeholder 4"/>
          <p:cNvSpPr>
            <a:spLocks noGrp="1"/>
          </p:cNvSpPr>
          <p:nvPr>
            <p:ph idx="1"/>
          </p:nvPr>
        </p:nvSpPr>
        <p:spPr/>
        <p:txBody>
          <a:bodyPr/>
          <a:lstStyle/>
          <a:p>
            <a:r>
              <a:rPr lang="en-US" dirty="0" smtClean="0"/>
              <a:t>What’s the assumption?</a:t>
            </a:r>
            <a:endParaRPr lang="en-US" dirty="0"/>
          </a:p>
        </p:txBody>
      </p:sp>
    </p:spTree>
    <p:extLst>
      <p:ext uri="{BB962C8B-B14F-4D97-AF65-F5344CB8AC3E}">
        <p14:creationId xmlns:p14="http://schemas.microsoft.com/office/powerpoint/2010/main" val="423807990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a:t>
            </a:r>
            <a:endParaRPr lang="en-US" dirty="0"/>
          </a:p>
        </p:txBody>
      </p:sp>
      <p:sp>
        <p:nvSpPr>
          <p:cNvPr id="5" name="Content Placeholder 4"/>
          <p:cNvSpPr>
            <a:spLocks noGrp="1"/>
          </p:cNvSpPr>
          <p:nvPr>
            <p:ph idx="1"/>
          </p:nvPr>
        </p:nvSpPr>
        <p:spPr/>
        <p:txBody>
          <a:bodyPr/>
          <a:lstStyle/>
          <a:p>
            <a:r>
              <a:rPr lang="en-US" dirty="0" smtClean="0"/>
              <a:t>What’s the assumption?</a:t>
            </a:r>
          </a:p>
          <a:p>
            <a:endParaRPr lang="en-US" dirty="0"/>
          </a:p>
          <a:p>
            <a:pPr marL="0" indent="0">
              <a:lnSpc>
                <a:spcPct val="100000"/>
              </a:lnSpc>
              <a:spcBef>
                <a:spcPts val="0"/>
              </a:spcBef>
              <a:spcAft>
                <a:spcPts val="0"/>
              </a:spcAft>
              <a:buClrTx/>
              <a:buNone/>
              <a:defRPr/>
            </a:pPr>
            <a:r>
              <a:rPr lang="en-US" sz="3600" b="1" i="1" dirty="0" smtClean="0"/>
              <a:t>all </a:t>
            </a:r>
            <a:r>
              <a:rPr lang="en-US" sz="3600" b="1" i="1" dirty="0"/>
              <a:t>366 birthdays are equally </a:t>
            </a:r>
            <a:r>
              <a:rPr lang="en-US" sz="3600" b="1" i="1" dirty="0" smtClean="0"/>
              <a:t>likely</a:t>
            </a:r>
            <a:endParaRPr lang="en-US" sz="3200" b="1" dirty="0"/>
          </a:p>
          <a:p>
            <a:endParaRPr lang="en-US" dirty="0"/>
          </a:p>
        </p:txBody>
      </p:sp>
      <p:sp>
        <p:nvSpPr>
          <p:cNvPr id="2" name="Rectangle 1"/>
          <p:cNvSpPr/>
          <p:nvPr/>
        </p:nvSpPr>
        <p:spPr>
          <a:xfrm>
            <a:off x="7557796" y="5486400"/>
            <a:ext cx="3088959" cy="461665"/>
          </a:xfrm>
          <a:prstGeom prst="rect">
            <a:avLst/>
          </a:prstGeom>
        </p:spPr>
        <p:txBody>
          <a:bodyPr wrap="square">
            <a:spAutoFit/>
          </a:bodyPr>
          <a:lstStyle/>
          <a:p>
            <a:r>
              <a:rPr lang="en-US" sz="2400" b="1" dirty="0"/>
              <a:t>Any objections? </a:t>
            </a:r>
          </a:p>
        </p:txBody>
      </p:sp>
    </p:spTree>
    <p:extLst>
      <p:ext uri="{BB962C8B-B14F-4D97-AF65-F5344CB8AC3E}">
        <p14:creationId xmlns:p14="http://schemas.microsoft.com/office/powerpoint/2010/main" val="25999658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assumptions</a:t>
            </a:r>
            <a:endParaRPr lang="en-US" dirty="0"/>
          </a:p>
        </p:txBody>
      </p:sp>
      <p:sp>
        <p:nvSpPr>
          <p:cNvPr id="5" name="Content Placeholder 4"/>
          <p:cNvSpPr>
            <a:spLocks noGrp="1"/>
          </p:cNvSpPr>
          <p:nvPr>
            <p:ph idx="1"/>
          </p:nvPr>
        </p:nvSpPr>
        <p:spPr/>
        <p:txBody>
          <a:bodyPr/>
          <a:lstStyle/>
          <a:p>
            <a:endParaRPr lang="en-US"/>
          </a:p>
        </p:txBody>
      </p:sp>
      <p:sp>
        <p:nvSpPr>
          <p:cNvPr id="2" name="Rectangle 1"/>
          <p:cNvSpPr/>
          <p:nvPr/>
        </p:nvSpPr>
        <p:spPr>
          <a:xfrm>
            <a:off x="1978091" y="2705879"/>
            <a:ext cx="7165910" cy="1384995"/>
          </a:xfrm>
          <a:prstGeom prst="rect">
            <a:avLst/>
          </a:prstGeom>
        </p:spPr>
        <p:txBody>
          <a:bodyPr wrap="square">
            <a:spAutoFit/>
          </a:bodyPr>
          <a:lstStyle/>
          <a:p>
            <a:r>
              <a:rPr lang="en-US" sz="2800" b="1" i="1" dirty="0"/>
              <a:t>“All solutions are wrong, but whichever one fits the assumptions you’re willing to live with might be useful to you.”</a:t>
            </a:r>
            <a:endParaRPr lang="en-US" sz="2800" b="1" dirty="0"/>
          </a:p>
        </p:txBody>
      </p:sp>
    </p:spTree>
    <p:extLst>
      <p:ext uri="{BB962C8B-B14F-4D97-AF65-F5344CB8AC3E}">
        <p14:creationId xmlns:p14="http://schemas.microsoft.com/office/powerpoint/2010/main" val="155716553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 to problem!</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533330" y="2723986"/>
            <a:ext cx="8344887" cy="1390814"/>
          </a:xfrm>
          <a:prstGeom prst="rect">
            <a:avLst/>
          </a:prstGeom>
        </p:spPr>
      </p:pic>
    </p:spTree>
    <p:extLst>
      <p:ext uri="{BB962C8B-B14F-4D97-AF65-F5344CB8AC3E}">
        <p14:creationId xmlns:p14="http://schemas.microsoft.com/office/powerpoint/2010/main" val="191365008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lstStyle/>
          <a:p>
            <a:r>
              <a:rPr lang="en-US" dirty="0">
                <a:solidFill>
                  <a:srgbClr val="FF0000"/>
                </a:solidFill>
              </a:rPr>
              <a:t>How many birthday options do we have for one person?</a:t>
            </a:r>
            <a:r>
              <a:rPr lang="en-US" dirty="0"/>
              <a:t> </a:t>
            </a:r>
            <a:r>
              <a:rPr lang="en-US" dirty="0" smtClean="0"/>
              <a:t> </a:t>
            </a:r>
          </a:p>
          <a:p>
            <a:endParaRPr lang="en-US" dirty="0"/>
          </a:p>
          <a:p>
            <a:endParaRPr lang="en-US" dirty="0"/>
          </a:p>
          <a:p>
            <a:r>
              <a:rPr lang="en-US" dirty="0">
                <a:solidFill>
                  <a:srgbClr val="FF0000"/>
                </a:solidFill>
              </a:rPr>
              <a:t>How many birthday options do we have for N=30 people?</a:t>
            </a:r>
          </a:p>
          <a:p>
            <a:endParaRPr lang="en-US" dirty="0"/>
          </a:p>
        </p:txBody>
      </p:sp>
    </p:spTree>
    <p:extLst>
      <p:ext uri="{BB962C8B-B14F-4D97-AF65-F5344CB8AC3E}">
        <p14:creationId xmlns:p14="http://schemas.microsoft.com/office/powerpoint/2010/main" val="29928662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511816"/>
            <a:ext cx="9088118" cy="3924848"/>
          </a:xfrm>
          <a:prstGeom prst="rect">
            <a:avLst/>
          </a:prstGeom>
        </p:spPr>
      </p:pic>
    </p:spTree>
    <p:extLst>
      <p:ext uri="{BB962C8B-B14F-4D97-AF65-F5344CB8AC3E}">
        <p14:creationId xmlns:p14="http://schemas.microsoft.com/office/powerpoint/2010/main" val="604797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pPr marL="0" indent="0">
              <a:buNone/>
            </a:pPr>
            <a:r>
              <a:rPr lang="en-US" dirty="0"/>
              <a:t>	</a:t>
            </a:r>
            <a:r>
              <a:rPr lang="en-US" dirty="0" smtClean="0"/>
              <a:t>AND vs OR ?</a:t>
            </a:r>
            <a:endParaRPr lang="en-US" dirty="0"/>
          </a:p>
          <a:p>
            <a:endParaRPr lang="en-US" dirty="0"/>
          </a:p>
        </p:txBody>
      </p:sp>
    </p:spTree>
    <p:extLst>
      <p:ext uri="{BB962C8B-B14F-4D97-AF65-F5344CB8AC3E}">
        <p14:creationId xmlns:p14="http://schemas.microsoft.com/office/powerpoint/2010/main" val="301899924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normAutofit/>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endParaRPr lang="en-US" dirty="0"/>
          </a:p>
          <a:p>
            <a:r>
              <a:rPr lang="en-US" dirty="0" smtClean="0"/>
              <a:t>AND vs OR ?</a:t>
            </a:r>
          </a:p>
          <a:p>
            <a:endParaRPr lang="en-US" dirty="0"/>
          </a:p>
          <a:p>
            <a:r>
              <a:rPr lang="en-US" dirty="0"/>
              <a:t>366 </a:t>
            </a:r>
            <a:r>
              <a:rPr lang="en-US" dirty="0" smtClean="0">
                <a:sym typeface="Wingdings" panose="05000000000000000000" pitchFamily="2" charset="2"/>
              </a:rPr>
              <a:t> 1</a:t>
            </a:r>
            <a:r>
              <a:rPr lang="en-US" baseline="30000" dirty="0" smtClean="0">
                <a:sym typeface="Wingdings" panose="05000000000000000000" pitchFamily="2" charset="2"/>
              </a:rPr>
              <a:t>ST</a:t>
            </a:r>
            <a:r>
              <a:rPr lang="en-US" dirty="0" smtClean="0">
                <a:sym typeface="Wingdings" panose="05000000000000000000" pitchFamily="2" charset="2"/>
              </a:rPr>
              <a:t>       </a:t>
            </a:r>
            <a:r>
              <a:rPr lang="en-US" b="1" dirty="0" smtClean="0">
                <a:sym typeface="Wingdings" panose="05000000000000000000" pitchFamily="2" charset="2"/>
              </a:rPr>
              <a:t>AND   </a:t>
            </a:r>
            <a:r>
              <a:rPr lang="en-US" dirty="0" smtClean="0"/>
              <a:t>366 </a:t>
            </a:r>
            <a:r>
              <a:rPr lang="en-US" dirty="0" smtClean="0">
                <a:sym typeface="Wingdings" panose="05000000000000000000" pitchFamily="2" charset="2"/>
              </a:rPr>
              <a:t> </a:t>
            </a:r>
            <a:r>
              <a:rPr lang="en-US" dirty="0" smtClean="0"/>
              <a:t>2</a:t>
            </a:r>
            <a:r>
              <a:rPr lang="en-US" baseline="30000" dirty="0" smtClean="0"/>
              <a:t>ND  </a:t>
            </a:r>
            <a:r>
              <a:rPr lang="en-US" dirty="0" smtClean="0"/>
              <a:t> </a:t>
            </a:r>
            <a:r>
              <a:rPr lang="en-US" b="1" dirty="0" smtClean="0"/>
              <a:t>AND   </a:t>
            </a:r>
            <a:r>
              <a:rPr lang="en-US" dirty="0" smtClean="0"/>
              <a:t>366  </a:t>
            </a:r>
            <a:r>
              <a:rPr lang="en-US" dirty="0" smtClean="0">
                <a:sym typeface="Wingdings" panose="05000000000000000000" pitchFamily="2" charset="2"/>
              </a:rPr>
              <a:t> 3</a:t>
            </a:r>
            <a:r>
              <a:rPr lang="en-US" baseline="30000" dirty="0" smtClean="0">
                <a:sym typeface="Wingdings" panose="05000000000000000000" pitchFamily="2" charset="2"/>
              </a:rPr>
              <a:t>RD</a:t>
            </a:r>
            <a:r>
              <a:rPr lang="en-US" dirty="0" smtClean="0">
                <a:sym typeface="Wingdings" panose="05000000000000000000" pitchFamily="2" charset="2"/>
              </a:rPr>
              <a:t> </a:t>
            </a:r>
            <a:r>
              <a:rPr lang="en-US" dirty="0" smtClean="0"/>
              <a:t>… </a:t>
            </a:r>
            <a:r>
              <a:rPr lang="en-US" b="1" dirty="0"/>
              <a:t>AND </a:t>
            </a:r>
            <a:r>
              <a:rPr lang="en-US" dirty="0"/>
              <a:t>366 </a:t>
            </a:r>
            <a:r>
              <a:rPr lang="en-US" dirty="0" smtClean="0">
                <a:sym typeface="Wingdings" panose="05000000000000000000" pitchFamily="2" charset="2"/>
              </a:rPr>
              <a:t> </a:t>
            </a:r>
            <a:r>
              <a:rPr lang="en-US" dirty="0" smtClean="0"/>
              <a:t>Nth </a:t>
            </a:r>
            <a:r>
              <a:rPr lang="en-US" dirty="0"/>
              <a:t>person. </a:t>
            </a:r>
            <a:endParaRPr lang="en-US" dirty="0" smtClean="0"/>
          </a:p>
          <a:p>
            <a:endParaRPr lang="en-US" dirty="0"/>
          </a:p>
          <a:p>
            <a:endParaRPr lang="en-US" dirty="0"/>
          </a:p>
        </p:txBody>
      </p:sp>
    </p:spTree>
    <p:extLst>
      <p:ext uri="{BB962C8B-B14F-4D97-AF65-F5344CB8AC3E}">
        <p14:creationId xmlns:p14="http://schemas.microsoft.com/office/powerpoint/2010/main" val="31333541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normAutofit/>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endParaRPr lang="en-US" dirty="0"/>
          </a:p>
          <a:p>
            <a:r>
              <a:rPr lang="en-US" dirty="0" smtClean="0"/>
              <a:t>AND vs OR ?</a:t>
            </a:r>
          </a:p>
          <a:p>
            <a:endParaRPr lang="en-US" dirty="0"/>
          </a:p>
          <a:p>
            <a:r>
              <a:rPr lang="en-US" dirty="0"/>
              <a:t>366 </a:t>
            </a:r>
            <a:r>
              <a:rPr lang="en-US" dirty="0" smtClean="0">
                <a:sym typeface="Wingdings" panose="05000000000000000000" pitchFamily="2" charset="2"/>
              </a:rPr>
              <a:t> 1</a:t>
            </a:r>
            <a:r>
              <a:rPr lang="en-US" baseline="30000" dirty="0" smtClean="0">
                <a:sym typeface="Wingdings" panose="05000000000000000000" pitchFamily="2" charset="2"/>
              </a:rPr>
              <a:t>ST</a:t>
            </a:r>
            <a:r>
              <a:rPr lang="en-US" dirty="0" smtClean="0">
                <a:sym typeface="Wingdings" panose="05000000000000000000" pitchFamily="2" charset="2"/>
              </a:rPr>
              <a:t>       </a:t>
            </a:r>
            <a:r>
              <a:rPr lang="en-US" b="1" dirty="0" smtClean="0">
                <a:sym typeface="Wingdings" panose="05000000000000000000" pitchFamily="2" charset="2"/>
              </a:rPr>
              <a:t>AND   </a:t>
            </a:r>
            <a:r>
              <a:rPr lang="en-US" dirty="0" smtClean="0"/>
              <a:t>366 </a:t>
            </a:r>
            <a:r>
              <a:rPr lang="en-US" dirty="0" smtClean="0">
                <a:sym typeface="Wingdings" panose="05000000000000000000" pitchFamily="2" charset="2"/>
              </a:rPr>
              <a:t> </a:t>
            </a:r>
            <a:r>
              <a:rPr lang="en-US" dirty="0" smtClean="0"/>
              <a:t>2</a:t>
            </a:r>
            <a:r>
              <a:rPr lang="en-US" baseline="30000" dirty="0" smtClean="0"/>
              <a:t>ND  </a:t>
            </a:r>
            <a:r>
              <a:rPr lang="en-US" dirty="0" smtClean="0"/>
              <a:t> </a:t>
            </a:r>
            <a:r>
              <a:rPr lang="en-US" b="1" dirty="0" smtClean="0"/>
              <a:t>AND   </a:t>
            </a:r>
            <a:r>
              <a:rPr lang="en-US" dirty="0" smtClean="0"/>
              <a:t>366  </a:t>
            </a:r>
            <a:r>
              <a:rPr lang="en-US" dirty="0" smtClean="0">
                <a:sym typeface="Wingdings" panose="05000000000000000000" pitchFamily="2" charset="2"/>
              </a:rPr>
              <a:t> 3</a:t>
            </a:r>
            <a:r>
              <a:rPr lang="en-US" baseline="30000" dirty="0" smtClean="0">
                <a:sym typeface="Wingdings" panose="05000000000000000000" pitchFamily="2" charset="2"/>
              </a:rPr>
              <a:t>RD</a:t>
            </a:r>
            <a:r>
              <a:rPr lang="en-US" dirty="0" smtClean="0">
                <a:sym typeface="Wingdings" panose="05000000000000000000" pitchFamily="2" charset="2"/>
              </a:rPr>
              <a:t> </a:t>
            </a:r>
            <a:r>
              <a:rPr lang="en-US" dirty="0" smtClean="0"/>
              <a:t>… </a:t>
            </a:r>
            <a:r>
              <a:rPr lang="en-US" b="1" dirty="0"/>
              <a:t>AND </a:t>
            </a:r>
            <a:r>
              <a:rPr lang="en-US" dirty="0"/>
              <a:t>366 </a:t>
            </a:r>
            <a:r>
              <a:rPr lang="en-US" dirty="0" smtClean="0">
                <a:sym typeface="Wingdings" panose="05000000000000000000" pitchFamily="2" charset="2"/>
              </a:rPr>
              <a:t> </a:t>
            </a:r>
            <a:r>
              <a:rPr lang="en-US" dirty="0" smtClean="0"/>
              <a:t>Nth </a:t>
            </a:r>
            <a:r>
              <a:rPr lang="en-US" dirty="0"/>
              <a:t>person. </a:t>
            </a:r>
            <a:endParaRPr lang="en-US" dirty="0" smtClean="0"/>
          </a:p>
          <a:p>
            <a:endParaRPr lang="en-US" dirty="0"/>
          </a:p>
          <a:p>
            <a:endParaRPr lang="en-US" dirty="0"/>
          </a:p>
        </p:txBody>
      </p:sp>
      <p:sp>
        <p:nvSpPr>
          <p:cNvPr id="2" name="Rectangle 1"/>
          <p:cNvSpPr/>
          <p:nvPr/>
        </p:nvSpPr>
        <p:spPr>
          <a:xfrm>
            <a:off x="1352209" y="6175054"/>
            <a:ext cx="1425390" cy="523220"/>
          </a:xfrm>
          <a:prstGeom prst="rect">
            <a:avLst/>
          </a:prstGeom>
        </p:spPr>
        <p:txBody>
          <a:bodyPr wrap="none">
            <a:spAutoFit/>
          </a:bodyPr>
          <a:lstStyle/>
          <a:p>
            <a:r>
              <a:rPr lang="en-US" sz="2800" b="1" dirty="0"/>
              <a:t>366 ^ N </a:t>
            </a:r>
          </a:p>
        </p:txBody>
      </p:sp>
    </p:spTree>
    <p:extLst>
      <p:ext uri="{BB962C8B-B14F-4D97-AF65-F5344CB8AC3E}">
        <p14:creationId xmlns:p14="http://schemas.microsoft.com/office/powerpoint/2010/main" val="409208727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NUMERATOR</a:t>
            </a:r>
            <a:endParaRPr lang="en-US" dirty="0"/>
          </a:p>
        </p:txBody>
      </p:sp>
      <p:sp>
        <p:nvSpPr>
          <p:cNvPr id="5" name="Content Placeholder 4"/>
          <p:cNvSpPr>
            <a:spLocks noGrp="1"/>
          </p:cNvSpPr>
          <p:nvPr>
            <p:ph idx="1"/>
          </p:nvPr>
        </p:nvSpPr>
        <p:spPr/>
        <p:txBody>
          <a:bodyPr/>
          <a:lstStyle/>
          <a:p>
            <a:r>
              <a:rPr lang="en-US" dirty="0" smtClean="0"/>
              <a:t>Any idea? </a:t>
            </a:r>
          </a:p>
          <a:p>
            <a:endParaRPr lang="en-US" dirty="0"/>
          </a:p>
          <a:p>
            <a:pPr marL="0" indent="0">
              <a:buNone/>
            </a:pPr>
            <a:endParaRPr lang="en-US" dirty="0" smtClean="0"/>
          </a:p>
        </p:txBody>
      </p:sp>
    </p:spTree>
    <p:extLst>
      <p:ext uri="{BB962C8B-B14F-4D97-AF65-F5344CB8AC3E}">
        <p14:creationId xmlns:p14="http://schemas.microsoft.com/office/powerpoint/2010/main" val="28614708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NUMERATOR</a:t>
            </a:r>
            <a:endParaRPr lang="en-US" dirty="0"/>
          </a:p>
        </p:txBody>
      </p:sp>
      <p:sp>
        <p:nvSpPr>
          <p:cNvPr id="5" name="Content Placeholder 4"/>
          <p:cNvSpPr>
            <a:spLocks noGrp="1"/>
          </p:cNvSpPr>
          <p:nvPr>
            <p:ph idx="1"/>
          </p:nvPr>
        </p:nvSpPr>
        <p:spPr/>
        <p:txBody>
          <a:bodyPr/>
          <a:lstStyle/>
          <a:p>
            <a:pPr marL="0" indent="0">
              <a:buNone/>
            </a:pPr>
            <a:r>
              <a:rPr lang="en-US" dirty="0" smtClean="0"/>
              <a:t>1</a:t>
            </a:r>
            <a:r>
              <a:rPr lang="en-US" baseline="30000" dirty="0" smtClean="0"/>
              <a:t>st</a:t>
            </a:r>
            <a:r>
              <a:rPr lang="en-US" dirty="0" smtClean="0"/>
              <a:t> </a:t>
            </a:r>
            <a:r>
              <a:rPr lang="en-US" dirty="0" smtClean="0">
                <a:sym typeface="Wingdings" panose="05000000000000000000" pitchFamily="2" charset="2"/>
              </a:rPr>
              <a:t> 1 Jan                  			</a:t>
            </a:r>
            <a:r>
              <a:rPr lang="en-US" sz="3200" b="1" dirty="0" smtClean="0">
                <a:sym typeface="Wingdings" panose="05000000000000000000" pitchFamily="2" charset="2"/>
              </a:rPr>
              <a:t>OR   		</a:t>
            </a:r>
            <a:endParaRPr lang="en-US" dirty="0" smtClean="0">
              <a:sym typeface="Wingdings" panose="05000000000000000000" pitchFamily="2" charset="2"/>
            </a:endParaRPr>
          </a:p>
          <a:p>
            <a:pPr marL="0" indent="0">
              <a:buNone/>
            </a:pPr>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1 Jan</a:t>
            </a:r>
          </a:p>
          <a:p>
            <a:endParaRPr lang="en-US" dirty="0">
              <a:sym typeface="Wingdings" panose="05000000000000000000" pitchFamily="2" charset="2"/>
            </a:endParaRPr>
          </a:p>
          <a:p>
            <a:endParaRPr lang="en-US" dirty="0" smtClean="0">
              <a:sym typeface="Wingdings" panose="05000000000000000000" pitchFamily="2" charset="2"/>
            </a:endParaRPr>
          </a:p>
          <a:p>
            <a:pPr marL="0" indent="0">
              <a:buNone/>
            </a:pPr>
            <a:r>
              <a:rPr lang="en-US" sz="2800" b="1" dirty="0" smtClean="0">
                <a:sym typeface="Wingdings" panose="05000000000000000000" pitchFamily="2" charset="2"/>
              </a:rPr>
              <a:t>OR </a:t>
            </a:r>
            <a:r>
              <a:rPr lang="en-US" dirty="0" smtClean="0"/>
              <a:t> 					</a:t>
            </a:r>
            <a:r>
              <a:rPr lang="en-US" sz="3200" b="1" dirty="0" smtClean="0"/>
              <a:t>OR</a:t>
            </a:r>
            <a:endParaRPr lang="en-US" b="1" dirty="0" smtClean="0"/>
          </a:p>
          <a:p>
            <a:endParaRPr lang="en-US" dirty="0"/>
          </a:p>
          <a:p>
            <a:pPr marL="0" indent="0">
              <a:buNone/>
            </a:pPr>
            <a:r>
              <a:rPr lang="en-US" dirty="0" smtClean="0"/>
              <a:t>1</a:t>
            </a:r>
            <a:r>
              <a:rPr lang="en-US" baseline="30000" dirty="0" smtClean="0"/>
              <a:t>st</a:t>
            </a:r>
            <a:r>
              <a:rPr lang="en-US" dirty="0" smtClean="0"/>
              <a:t> </a:t>
            </a:r>
            <a:r>
              <a:rPr lang="en-US" dirty="0" smtClean="0">
                <a:sym typeface="Wingdings" panose="05000000000000000000" pitchFamily="2" charset="2"/>
              </a:rPr>
              <a:t> 9 Feb</a:t>
            </a:r>
          </a:p>
          <a:p>
            <a:pPr marL="0" indent="0">
              <a:buNone/>
            </a:pPr>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9 Feb </a:t>
            </a:r>
            <a:endParaRPr lang="en-US" dirty="0" smtClean="0"/>
          </a:p>
        </p:txBody>
      </p:sp>
    </p:spTree>
    <p:extLst>
      <p:ext uri="{BB962C8B-B14F-4D97-AF65-F5344CB8AC3E}">
        <p14:creationId xmlns:p14="http://schemas.microsoft.com/office/powerpoint/2010/main" val="355859878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TRICK!</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965099" y="2754587"/>
            <a:ext cx="7813746" cy="2377249"/>
          </a:xfrm>
          <a:prstGeom prst="rect">
            <a:avLst/>
          </a:prstGeom>
        </p:spPr>
      </p:pic>
    </p:spTree>
    <p:extLst>
      <p:ext uri="{BB962C8B-B14F-4D97-AF65-F5344CB8AC3E}">
        <p14:creationId xmlns:p14="http://schemas.microsoft.com/office/powerpoint/2010/main" val="338916436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NUMERATOR</a:t>
            </a:r>
            <a:endParaRPr lang="en-US" dirty="0"/>
          </a:p>
        </p:txBody>
      </p:sp>
      <p:sp>
        <p:nvSpPr>
          <p:cNvPr id="5" name="Content Placeholder 4"/>
          <p:cNvSpPr>
            <a:spLocks noGrp="1"/>
          </p:cNvSpPr>
          <p:nvPr>
            <p:ph idx="1"/>
          </p:nvPr>
        </p:nvSpPr>
        <p:spPr/>
        <p:txBody>
          <a:bodyPr/>
          <a:lstStyle/>
          <a:p>
            <a:r>
              <a:rPr lang="en-US" dirty="0" smtClean="0"/>
              <a:t>Options available </a:t>
            </a:r>
          </a:p>
          <a:p>
            <a:endParaRPr lang="en-US" dirty="0"/>
          </a:p>
          <a:p>
            <a:r>
              <a:rPr lang="en-US" dirty="0" smtClean="0"/>
              <a:t>1</a:t>
            </a:r>
            <a:r>
              <a:rPr lang="en-US" baseline="30000" dirty="0" smtClean="0"/>
              <a:t>st</a:t>
            </a:r>
            <a:r>
              <a:rPr lang="en-US" dirty="0" smtClean="0"/>
              <a:t> </a:t>
            </a:r>
            <a:r>
              <a:rPr lang="en-US" dirty="0" smtClean="0">
                <a:sym typeface="Wingdings" panose="05000000000000000000" pitchFamily="2" charset="2"/>
              </a:rPr>
              <a:t> 366</a:t>
            </a:r>
          </a:p>
          <a:p>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a:t>
            </a:r>
            <a:endParaRPr lang="en-US" dirty="0"/>
          </a:p>
        </p:txBody>
      </p:sp>
    </p:spTree>
    <p:extLst>
      <p:ext uri="{BB962C8B-B14F-4D97-AF65-F5344CB8AC3E}">
        <p14:creationId xmlns:p14="http://schemas.microsoft.com/office/powerpoint/2010/main" val="65578090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NUMERATOR</a:t>
            </a:r>
            <a:endParaRPr lang="en-US" dirty="0"/>
          </a:p>
        </p:txBody>
      </p:sp>
      <p:sp>
        <p:nvSpPr>
          <p:cNvPr id="5" name="Content Placeholder 4"/>
          <p:cNvSpPr>
            <a:spLocks noGrp="1"/>
          </p:cNvSpPr>
          <p:nvPr>
            <p:ph idx="1"/>
          </p:nvPr>
        </p:nvSpPr>
        <p:spPr/>
        <p:txBody>
          <a:bodyPr/>
          <a:lstStyle/>
          <a:p>
            <a:r>
              <a:rPr lang="en-US" dirty="0" smtClean="0"/>
              <a:t>Options available </a:t>
            </a:r>
          </a:p>
          <a:p>
            <a:endParaRPr lang="en-US" dirty="0"/>
          </a:p>
          <a:p>
            <a:r>
              <a:rPr lang="en-US" dirty="0" smtClean="0"/>
              <a:t>1</a:t>
            </a:r>
            <a:r>
              <a:rPr lang="en-US" baseline="30000" dirty="0" smtClean="0"/>
              <a:t>st</a:t>
            </a:r>
            <a:r>
              <a:rPr lang="en-US" dirty="0" smtClean="0"/>
              <a:t> </a:t>
            </a:r>
            <a:r>
              <a:rPr lang="en-US" dirty="0" smtClean="0">
                <a:sym typeface="Wingdings" panose="05000000000000000000" pitchFamily="2" charset="2"/>
              </a:rPr>
              <a:t> 366</a:t>
            </a:r>
          </a:p>
          <a:p>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365</a:t>
            </a:r>
          </a:p>
          <a:p>
            <a:r>
              <a:rPr lang="en-US" dirty="0" smtClean="0">
                <a:sym typeface="Wingdings" panose="05000000000000000000" pitchFamily="2" charset="2"/>
              </a:rPr>
              <a:t>3</a:t>
            </a:r>
            <a:r>
              <a:rPr lang="en-US" baseline="30000" dirty="0" smtClean="0">
                <a:sym typeface="Wingdings" panose="05000000000000000000" pitchFamily="2" charset="2"/>
              </a:rPr>
              <a:t>rd</a:t>
            </a:r>
            <a:r>
              <a:rPr lang="en-US" dirty="0" smtClean="0">
                <a:sym typeface="Wingdings" panose="05000000000000000000" pitchFamily="2" charset="2"/>
              </a:rPr>
              <a:t>  364 </a:t>
            </a:r>
          </a:p>
          <a:p>
            <a:endParaRPr lang="en-US" dirty="0">
              <a:sym typeface="Wingdings" panose="05000000000000000000" pitchFamily="2" charset="2"/>
            </a:endParaRPr>
          </a:p>
          <a:p>
            <a:endParaRPr lang="en-US" dirty="0" smtClean="0">
              <a:sym typeface="Wingdings" panose="05000000000000000000" pitchFamily="2" charset="2"/>
            </a:endParaRPr>
          </a:p>
          <a:p>
            <a:pPr marL="0" indent="0">
              <a:buNone/>
            </a:pPr>
            <a:r>
              <a:rPr lang="en-US" sz="2800" b="1" dirty="0" smtClean="0">
                <a:sym typeface="Wingdings" panose="05000000000000000000" pitchFamily="2" charset="2"/>
              </a:rPr>
              <a:t>AND vs OR</a:t>
            </a:r>
            <a:endParaRPr lang="en-US" sz="2800" b="1" dirty="0"/>
          </a:p>
        </p:txBody>
      </p:sp>
    </p:spTree>
    <p:extLst>
      <p:ext uri="{BB962C8B-B14F-4D97-AF65-F5344CB8AC3E}">
        <p14:creationId xmlns:p14="http://schemas.microsoft.com/office/powerpoint/2010/main" val="326324835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we want?</a:t>
            </a:r>
            <a:endParaRPr lang="en-US" dirty="0"/>
          </a:p>
        </p:txBody>
      </p:sp>
      <p:sp>
        <p:nvSpPr>
          <p:cNvPr id="5" name="Content Placeholder 4"/>
          <p:cNvSpPr>
            <a:spLocks noGrp="1"/>
          </p:cNvSpPr>
          <p:nvPr>
            <p:ph idx="1"/>
          </p:nvPr>
        </p:nvSpPr>
        <p:spPr/>
        <p:txBody>
          <a:bodyPr/>
          <a:lstStyle/>
          <a:p>
            <a:endParaRPr lang="en-US" dirty="0"/>
          </a:p>
        </p:txBody>
      </p:sp>
      <p:pic>
        <p:nvPicPr>
          <p:cNvPr id="2" name="Picture 1"/>
          <p:cNvPicPr>
            <a:picLocks noChangeAspect="1"/>
          </p:cNvPicPr>
          <p:nvPr/>
        </p:nvPicPr>
        <p:blipFill>
          <a:blip r:embed="rId3"/>
          <a:stretch>
            <a:fillRect/>
          </a:stretch>
        </p:blipFill>
        <p:spPr>
          <a:xfrm>
            <a:off x="2343488" y="2749042"/>
            <a:ext cx="8036167" cy="1673669"/>
          </a:xfrm>
          <a:prstGeom prst="rect">
            <a:avLst/>
          </a:prstGeom>
        </p:spPr>
      </p:pic>
      <p:sp>
        <p:nvSpPr>
          <p:cNvPr id="3" name="Rectangle 2"/>
          <p:cNvSpPr/>
          <p:nvPr/>
        </p:nvSpPr>
        <p:spPr>
          <a:xfrm>
            <a:off x="3135086" y="5337110"/>
            <a:ext cx="1314911" cy="584775"/>
          </a:xfrm>
          <a:prstGeom prst="rect">
            <a:avLst/>
          </a:prstGeom>
        </p:spPr>
        <p:txBody>
          <a:bodyPr wrap="square">
            <a:spAutoFit/>
          </a:bodyPr>
          <a:lstStyle/>
          <a:p>
            <a:r>
              <a:rPr lang="en-US" sz="3200" b="1" dirty="0" smtClean="0"/>
              <a:t>= 0.3 </a:t>
            </a:r>
            <a:endParaRPr lang="en-US" sz="3200" b="1" dirty="0"/>
          </a:p>
        </p:txBody>
      </p:sp>
    </p:spTree>
    <p:extLst>
      <p:ext uri="{BB962C8B-B14F-4D97-AF65-F5344CB8AC3E}">
        <p14:creationId xmlns:p14="http://schemas.microsoft.com/office/powerpoint/2010/main" val="362450079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we want!</a:t>
            </a:r>
            <a:endParaRPr lang="en-US" dirty="0"/>
          </a:p>
        </p:txBody>
      </p:sp>
      <p:sp>
        <p:nvSpPr>
          <p:cNvPr id="5" name="Content Placeholder 4"/>
          <p:cNvSpPr>
            <a:spLocks noGrp="1"/>
          </p:cNvSpPr>
          <p:nvPr>
            <p:ph idx="1"/>
          </p:nvPr>
        </p:nvSpPr>
        <p:spPr/>
        <p:txBody>
          <a:bodyPr/>
          <a:lstStyle/>
          <a:p>
            <a:endParaRPr lang="en-US" dirty="0"/>
          </a:p>
        </p:txBody>
      </p:sp>
      <p:pic>
        <p:nvPicPr>
          <p:cNvPr id="2" name="Picture 1"/>
          <p:cNvPicPr>
            <a:picLocks noChangeAspect="1"/>
          </p:cNvPicPr>
          <p:nvPr/>
        </p:nvPicPr>
        <p:blipFill>
          <a:blip r:embed="rId3"/>
          <a:stretch>
            <a:fillRect/>
          </a:stretch>
        </p:blipFill>
        <p:spPr>
          <a:xfrm>
            <a:off x="1820974" y="2717235"/>
            <a:ext cx="8036167" cy="1673669"/>
          </a:xfrm>
          <a:prstGeom prst="rect">
            <a:avLst/>
          </a:prstGeom>
        </p:spPr>
      </p:pic>
      <p:sp>
        <p:nvSpPr>
          <p:cNvPr id="3" name="Rectangle 2"/>
          <p:cNvSpPr/>
          <p:nvPr/>
        </p:nvSpPr>
        <p:spPr>
          <a:xfrm>
            <a:off x="3135086" y="5337110"/>
            <a:ext cx="1314911" cy="584775"/>
          </a:xfrm>
          <a:prstGeom prst="rect">
            <a:avLst/>
          </a:prstGeom>
        </p:spPr>
        <p:txBody>
          <a:bodyPr wrap="square">
            <a:spAutoFit/>
          </a:bodyPr>
          <a:lstStyle/>
          <a:p>
            <a:r>
              <a:rPr lang="en-US" sz="3200" b="1" dirty="0" smtClean="0"/>
              <a:t>= 0.3 </a:t>
            </a:r>
            <a:endParaRPr lang="en-US" sz="3200" b="1" dirty="0"/>
          </a:p>
        </p:txBody>
      </p:sp>
      <p:pic>
        <p:nvPicPr>
          <p:cNvPr id="6" name="Picture 5"/>
          <p:cNvPicPr>
            <a:picLocks noChangeAspect="1"/>
          </p:cNvPicPr>
          <p:nvPr/>
        </p:nvPicPr>
        <p:blipFill>
          <a:blip r:embed="rId4"/>
          <a:stretch>
            <a:fillRect/>
          </a:stretch>
        </p:blipFill>
        <p:spPr>
          <a:xfrm>
            <a:off x="7245120" y="5245195"/>
            <a:ext cx="2415368" cy="682967"/>
          </a:xfrm>
          <a:prstGeom prst="rect">
            <a:avLst/>
          </a:prstGeom>
        </p:spPr>
      </p:pic>
    </p:spTree>
    <p:extLst>
      <p:ext uri="{BB962C8B-B14F-4D97-AF65-F5344CB8AC3E}">
        <p14:creationId xmlns:p14="http://schemas.microsoft.com/office/powerpoint/2010/main" val="2778877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19214" y="2336800"/>
            <a:ext cx="5264610" cy="1097967"/>
          </a:xfrm>
          <a:prstGeom prst="rect">
            <a:avLst/>
          </a:prstGeom>
        </p:spPr>
      </p:pic>
      <p:pic>
        <p:nvPicPr>
          <p:cNvPr id="5" name="Picture 4"/>
          <p:cNvPicPr>
            <a:picLocks noChangeAspect="1"/>
          </p:cNvPicPr>
          <p:nvPr/>
        </p:nvPicPr>
        <p:blipFill>
          <a:blip r:embed="rId4"/>
          <a:stretch>
            <a:fillRect/>
          </a:stretch>
        </p:blipFill>
        <p:spPr>
          <a:xfrm>
            <a:off x="3019214" y="5777078"/>
            <a:ext cx="5413586" cy="765962"/>
          </a:xfrm>
          <a:prstGeom prst="rect">
            <a:avLst/>
          </a:prstGeom>
        </p:spPr>
      </p:pic>
      <p:pic>
        <p:nvPicPr>
          <p:cNvPr id="1026" name="Picture 2" descr="Three Ways to Analyze Likert Scales - Avoiding the Likert Crush - The  Latest News in Research Statistics | STAT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214" y="4001084"/>
            <a:ext cx="5264610" cy="12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08532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conclusion</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3304785" y="2962210"/>
            <a:ext cx="5582429" cy="933580"/>
          </a:xfrm>
          <a:prstGeom prst="rect">
            <a:avLst/>
          </a:prstGeom>
        </p:spPr>
      </p:pic>
    </p:spTree>
    <p:extLst>
      <p:ext uri="{BB962C8B-B14F-4D97-AF65-F5344CB8AC3E}">
        <p14:creationId xmlns:p14="http://schemas.microsoft.com/office/powerpoint/2010/main" val="113903711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Different N </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803270" y="2321988"/>
            <a:ext cx="7779956" cy="3295040"/>
          </a:xfrm>
          <a:prstGeom prst="rect">
            <a:avLst/>
          </a:prstGeom>
        </p:spPr>
      </p:pic>
    </p:spTree>
    <p:extLst>
      <p:ext uri="{BB962C8B-B14F-4D97-AF65-F5344CB8AC3E}">
        <p14:creationId xmlns:p14="http://schemas.microsoft.com/office/powerpoint/2010/main" val="325423381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 THIS THE BEST SOLUTION?</a:t>
            </a:r>
            <a:endParaRPr lang="en-US" dirty="0"/>
          </a:p>
        </p:txBody>
      </p:sp>
      <p:sp>
        <p:nvSpPr>
          <p:cNvPr id="5" name="Content Placeholder 4"/>
          <p:cNvSpPr>
            <a:spLocks noGrp="1"/>
          </p:cNvSpPr>
          <p:nvPr>
            <p:ph idx="1"/>
          </p:nvPr>
        </p:nvSpPr>
        <p:spPr/>
        <p:txBody>
          <a:bodyPr/>
          <a:lstStyle/>
          <a:p>
            <a:r>
              <a:rPr lang="en-US" dirty="0" smtClean="0"/>
              <a:t>Is counting applicable here?</a:t>
            </a:r>
          </a:p>
          <a:p>
            <a:endParaRPr lang="en-US" dirty="0"/>
          </a:p>
          <a:p>
            <a:endParaRPr lang="en-US" dirty="0" smtClean="0"/>
          </a:p>
          <a:p>
            <a:r>
              <a:rPr lang="en-US" dirty="0" smtClean="0"/>
              <a:t>What’s the assumption again?</a:t>
            </a:r>
            <a:endParaRPr lang="en-US" dirty="0"/>
          </a:p>
        </p:txBody>
      </p:sp>
    </p:spTree>
    <p:extLst>
      <p:ext uri="{BB962C8B-B14F-4D97-AF65-F5344CB8AC3E}">
        <p14:creationId xmlns:p14="http://schemas.microsoft.com/office/powerpoint/2010/main" val="135527715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 THIS THE BEST SOLUTION?</a:t>
            </a:r>
            <a:endParaRPr lang="en-US" dirty="0"/>
          </a:p>
        </p:txBody>
      </p:sp>
      <p:sp>
        <p:nvSpPr>
          <p:cNvPr id="5" name="Content Placeholder 4"/>
          <p:cNvSpPr>
            <a:spLocks noGrp="1"/>
          </p:cNvSpPr>
          <p:nvPr>
            <p:ph idx="1"/>
          </p:nvPr>
        </p:nvSpPr>
        <p:spPr/>
        <p:txBody>
          <a:bodyPr/>
          <a:lstStyle/>
          <a:p>
            <a:r>
              <a:rPr lang="en-US" dirty="0" smtClean="0"/>
              <a:t>Is counting applicable here?</a:t>
            </a:r>
          </a:p>
          <a:p>
            <a:endParaRPr lang="en-US" dirty="0"/>
          </a:p>
          <a:p>
            <a:endParaRPr lang="en-US" dirty="0" smtClean="0"/>
          </a:p>
          <a:p>
            <a:r>
              <a:rPr lang="en-US" dirty="0" smtClean="0"/>
              <a:t>What’s the assumption again?</a:t>
            </a:r>
          </a:p>
          <a:p>
            <a:pPr marL="0" indent="0">
              <a:buNone/>
            </a:pPr>
            <a:r>
              <a:rPr lang="en-US" sz="2400" b="1" i="1" dirty="0"/>
              <a:t>all 366 birthdays are equally likely</a:t>
            </a:r>
            <a:endParaRPr lang="en-US" dirty="0" smtClean="0"/>
          </a:p>
          <a:p>
            <a:endParaRPr lang="en-US" dirty="0"/>
          </a:p>
          <a:p>
            <a:pPr marL="0" indent="0">
              <a:buNone/>
            </a:pPr>
            <a:r>
              <a:rPr lang="en-US" dirty="0" smtClean="0"/>
              <a:t>Is it valid?</a:t>
            </a:r>
            <a:endParaRPr lang="en-US" dirty="0"/>
          </a:p>
        </p:txBody>
      </p:sp>
    </p:spTree>
    <p:extLst>
      <p:ext uri="{BB962C8B-B14F-4D97-AF65-F5344CB8AC3E}">
        <p14:creationId xmlns:p14="http://schemas.microsoft.com/office/powerpoint/2010/main" val="168076839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Life insurance data (480,040) </a:t>
            </a:r>
            <a:endParaRPr lang="en-US" dirty="0"/>
          </a:p>
        </p:txBody>
      </p:sp>
      <p:sp>
        <p:nvSpPr>
          <p:cNvPr id="5" name="Content Placeholder 4"/>
          <p:cNvSpPr>
            <a:spLocks noGrp="1"/>
          </p:cNvSpPr>
          <p:nvPr>
            <p:ph idx="1"/>
          </p:nvPr>
        </p:nvSpPr>
        <p:spPr/>
        <p:txBody>
          <a:bodyPr/>
          <a:lstStyle/>
          <a:p>
            <a:endParaRPr lang="en-US" dirty="0"/>
          </a:p>
        </p:txBody>
      </p:sp>
      <p:sp>
        <p:nvSpPr>
          <p:cNvPr id="3" name="Rectangle 2"/>
          <p:cNvSpPr/>
          <p:nvPr/>
        </p:nvSpPr>
        <p:spPr>
          <a:xfrm>
            <a:off x="9863180" y="5129118"/>
            <a:ext cx="1088760" cy="461665"/>
          </a:xfrm>
          <a:prstGeom prst="rect">
            <a:avLst/>
          </a:prstGeom>
        </p:spPr>
        <p:txBody>
          <a:bodyPr wrap="none">
            <a:spAutoFit/>
          </a:bodyPr>
          <a:lstStyle/>
          <a:p>
            <a:r>
              <a:rPr lang="en-US" sz="2400" b="1" dirty="0"/>
              <a:t>By day</a:t>
            </a:r>
          </a:p>
        </p:txBody>
      </p:sp>
      <p:pic>
        <p:nvPicPr>
          <p:cNvPr id="6" name="Picture 5"/>
          <p:cNvPicPr>
            <a:picLocks noChangeAspect="1"/>
          </p:cNvPicPr>
          <p:nvPr/>
        </p:nvPicPr>
        <p:blipFill>
          <a:blip r:embed="rId3"/>
          <a:stretch>
            <a:fillRect/>
          </a:stretch>
        </p:blipFill>
        <p:spPr>
          <a:xfrm>
            <a:off x="1847461" y="2406219"/>
            <a:ext cx="6019539" cy="3783710"/>
          </a:xfrm>
          <a:prstGeom prst="rect">
            <a:avLst/>
          </a:prstGeom>
        </p:spPr>
      </p:pic>
    </p:spTree>
    <p:extLst>
      <p:ext uri="{BB962C8B-B14F-4D97-AF65-F5344CB8AC3E}">
        <p14:creationId xmlns:p14="http://schemas.microsoft.com/office/powerpoint/2010/main" val="217044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By month</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2295331" y="2333829"/>
            <a:ext cx="6252133" cy="3884091"/>
          </a:xfrm>
          <a:prstGeom prst="rect">
            <a:avLst/>
          </a:prstGeom>
        </p:spPr>
      </p:pic>
      <p:sp>
        <p:nvSpPr>
          <p:cNvPr id="3" name="Rectangle 2"/>
          <p:cNvSpPr/>
          <p:nvPr/>
        </p:nvSpPr>
        <p:spPr>
          <a:xfrm>
            <a:off x="9925490" y="6217920"/>
            <a:ext cx="1412566" cy="461665"/>
          </a:xfrm>
          <a:prstGeom prst="rect">
            <a:avLst/>
          </a:prstGeom>
        </p:spPr>
        <p:txBody>
          <a:bodyPr wrap="none">
            <a:spAutoFit/>
          </a:bodyPr>
          <a:lstStyle/>
          <a:p>
            <a:r>
              <a:rPr lang="en-US" sz="2400" b="1" dirty="0"/>
              <a:t>So what?</a:t>
            </a:r>
          </a:p>
        </p:txBody>
      </p:sp>
    </p:spTree>
    <p:extLst>
      <p:ext uri="{BB962C8B-B14F-4D97-AF65-F5344CB8AC3E}">
        <p14:creationId xmlns:p14="http://schemas.microsoft.com/office/powerpoint/2010/main" val="50476220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1437361" y="1137610"/>
            <a:ext cx="7525800" cy="3000794"/>
          </a:xfrm>
          <a:prstGeom prst="rect">
            <a:avLst/>
          </a:prstGeom>
        </p:spPr>
      </p:pic>
      <p:pic>
        <p:nvPicPr>
          <p:cNvPr id="5" name="Picture 4"/>
          <p:cNvPicPr>
            <a:picLocks noChangeAspect="1"/>
          </p:cNvPicPr>
          <p:nvPr/>
        </p:nvPicPr>
        <p:blipFill>
          <a:blip r:embed="rId4"/>
          <a:stretch>
            <a:fillRect/>
          </a:stretch>
        </p:blipFill>
        <p:spPr>
          <a:xfrm>
            <a:off x="3022391" y="4590904"/>
            <a:ext cx="7640116" cy="2095792"/>
          </a:xfrm>
          <a:prstGeom prst="rect">
            <a:avLst/>
          </a:prstGeom>
        </p:spPr>
      </p:pic>
    </p:spTree>
    <p:extLst>
      <p:ext uri="{BB962C8B-B14F-4D97-AF65-F5344CB8AC3E}">
        <p14:creationId xmlns:p14="http://schemas.microsoft.com/office/powerpoint/2010/main" val="122153716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End </a:t>
            </a:r>
            <a:r>
              <a:rPr lang="en-US" smtClean="0"/>
              <a:t>of counting</a:t>
            </a:r>
            <a:endParaRPr lang="en-US" dirty="0"/>
          </a:p>
        </p:txBody>
      </p:sp>
      <p:sp>
        <p:nvSpPr>
          <p:cNvPr id="6" name="Content Placeholder 5"/>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16655" y="2861729"/>
            <a:ext cx="7763958" cy="3448531"/>
          </a:xfrm>
          <a:prstGeom prst="rect">
            <a:avLst/>
          </a:prstGeom>
        </p:spPr>
      </p:pic>
    </p:spTree>
    <p:extLst>
      <p:ext uri="{BB962C8B-B14F-4D97-AF65-F5344CB8AC3E}">
        <p14:creationId xmlns:p14="http://schemas.microsoft.com/office/powerpoint/2010/main" val="348988128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Welcome to distribution </a:t>
            </a:r>
            <a:endParaRPr lang="en-US" dirty="0"/>
          </a:p>
        </p:txBody>
      </p:sp>
      <p:sp>
        <p:nvSpPr>
          <p:cNvPr id="5" name="Content Placeholder 4"/>
          <p:cNvSpPr>
            <a:spLocks noGrp="1"/>
          </p:cNvSpPr>
          <p:nvPr>
            <p:ph idx="1"/>
          </p:nvPr>
        </p:nvSpPr>
        <p:spPr/>
        <p:txBody>
          <a:bodyPr/>
          <a:lstStyle/>
          <a:p>
            <a:endParaRPr lang="en-US" dirty="0"/>
          </a:p>
        </p:txBody>
      </p:sp>
      <p:pic>
        <p:nvPicPr>
          <p:cNvPr id="6146" name="Picture 2" descr="شوارع ووهان وأسواقها تعود لما قبل كورونا.. زحمة ولا تباع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217" y="2361264"/>
            <a:ext cx="7257911" cy="407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7921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solve with </a:t>
            </a:r>
            <a:r>
              <a:rPr lang="en-US" dirty="0" err="1" smtClean="0"/>
              <a:t>combinatorics</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2266090" y="3017073"/>
            <a:ext cx="8145012" cy="3200847"/>
          </a:xfrm>
          <a:prstGeom prst="rect">
            <a:avLst/>
          </a:prstGeom>
        </p:spPr>
      </p:pic>
    </p:spTree>
    <p:extLst>
      <p:ext uri="{BB962C8B-B14F-4D97-AF65-F5344CB8AC3E}">
        <p14:creationId xmlns:p14="http://schemas.microsoft.com/office/powerpoint/2010/main" val="42128052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50127" y="2380491"/>
            <a:ext cx="6946550" cy="3105909"/>
          </a:xfrm>
          <a:prstGeom prst="rect">
            <a:avLst/>
          </a:prstGeom>
        </p:spPr>
      </p:pic>
    </p:spTree>
    <p:extLst>
      <p:ext uri="{BB962C8B-B14F-4D97-AF65-F5344CB8AC3E}">
        <p14:creationId xmlns:p14="http://schemas.microsoft.com/office/powerpoint/2010/main" val="73783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Truth table?</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957527" y="2623896"/>
            <a:ext cx="7754432" cy="3439005"/>
          </a:xfrm>
          <a:prstGeom prst="rect">
            <a:avLst/>
          </a:prstGeom>
        </p:spPr>
      </p:pic>
    </p:spTree>
    <p:extLst>
      <p:ext uri="{BB962C8B-B14F-4D97-AF65-F5344CB8AC3E}">
        <p14:creationId xmlns:p14="http://schemas.microsoft.com/office/powerpoint/2010/main" val="160800363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Welcome to distributions</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2651191" y="2195244"/>
            <a:ext cx="6887536" cy="3839111"/>
          </a:xfrm>
          <a:prstGeom prst="rect">
            <a:avLst/>
          </a:prstGeom>
        </p:spPr>
      </p:pic>
    </p:spTree>
    <p:extLst>
      <p:ext uri="{BB962C8B-B14F-4D97-AF65-F5344CB8AC3E}">
        <p14:creationId xmlns:p14="http://schemas.microsoft.com/office/powerpoint/2010/main" val="15019869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Binomial distribution</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2665480" y="2388336"/>
            <a:ext cx="6858957" cy="3829584"/>
          </a:xfrm>
          <a:prstGeom prst="rect">
            <a:avLst/>
          </a:prstGeom>
        </p:spPr>
      </p:pic>
    </p:spTree>
    <p:extLst>
      <p:ext uri="{BB962C8B-B14F-4D97-AF65-F5344CB8AC3E}">
        <p14:creationId xmlns:p14="http://schemas.microsoft.com/office/powerpoint/2010/main" val="142784130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probability distribution?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103312" y="2052918"/>
            <a:ext cx="2994479" cy="2994479"/>
          </a:xfrm>
          <a:prstGeom prst="rect">
            <a:avLst/>
          </a:prstGeom>
        </p:spPr>
      </p:pic>
      <p:sp>
        <p:nvSpPr>
          <p:cNvPr id="6" name="Rectangle 5"/>
          <p:cNvSpPr/>
          <p:nvPr/>
        </p:nvSpPr>
        <p:spPr>
          <a:xfrm>
            <a:off x="5172413" y="2965382"/>
            <a:ext cx="2065334" cy="584775"/>
          </a:xfrm>
          <a:prstGeom prst="rect">
            <a:avLst/>
          </a:prstGeom>
        </p:spPr>
        <p:txBody>
          <a:bodyPr wrap="square">
            <a:spAutoFit/>
          </a:bodyPr>
          <a:lstStyle/>
          <a:p>
            <a:r>
              <a:rPr lang="en-US" sz="3200" b="1" dirty="0"/>
              <a:t>pdf</a:t>
            </a:r>
          </a:p>
        </p:txBody>
      </p:sp>
      <p:sp>
        <p:nvSpPr>
          <p:cNvPr id="7" name="Rectangle 6"/>
          <p:cNvSpPr/>
          <p:nvPr/>
        </p:nvSpPr>
        <p:spPr>
          <a:xfrm>
            <a:off x="5172413" y="4755009"/>
            <a:ext cx="957313" cy="584775"/>
          </a:xfrm>
          <a:prstGeom prst="rect">
            <a:avLst/>
          </a:prstGeom>
        </p:spPr>
        <p:txBody>
          <a:bodyPr wrap="none">
            <a:spAutoFit/>
          </a:bodyPr>
          <a:lstStyle/>
          <a:p>
            <a:r>
              <a:rPr lang="en-US" sz="3200" b="1" dirty="0" err="1"/>
              <a:t>pmf</a:t>
            </a:r>
            <a:endParaRPr lang="en-US" sz="3200" b="1" dirty="0"/>
          </a:p>
        </p:txBody>
      </p:sp>
      <p:pic>
        <p:nvPicPr>
          <p:cNvPr id="1028" name="Picture 4" descr="Diagram of probability distribution relationshi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47" y="1558084"/>
            <a:ext cx="4698404" cy="511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09547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15654" y="1471177"/>
            <a:ext cx="8295697" cy="4373812"/>
          </a:xfrm>
          <a:prstGeom prst="rect">
            <a:avLst/>
          </a:prstGeom>
        </p:spPr>
      </p:pic>
    </p:spTree>
    <p:extLst>
      <p:ext uri="{BB962C8B-B14F-4D97-AF65-F5344CB8AC3E}">
        <p14:creationId xmlns:p14="http://schemas.microsoft.com/office/powerpoint/2010/main" val="14005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Drinks till vomit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061888" y="2354945"/>
            <a:ext cx="6573167" cy="3591426"/>
          </a:xfrm>
          <a:prstGeom prst="rect">
            <a:avLst/>
          </a:prstGeom>
        </p:spPr>
      </p:pic>
      <p:pic>
        <p:nvPicPr>
          <p:cNvPr id="5" name="Picture 4"/>
          <p:cNvPicPr>
            <a:picLocks noChangeAspect="1"/>
          </p:cNvPicPr>
          <p:nvPr/>
        </p:nvPicPr>
        <p:blipFill>
          <a:blip r:embed="rId4"/>
          <a:stretch>
            <a:fillRect/>
          </a:stretch>
        </p:blipFill>
        <p:spPr>
          <a:xfrm>
            <a:off x="6251510" y="615391"/>
            <a:ext cx="2309785" cy="1739554"/>
          </a:xfrm>
          <a:prstGeom prst="rect">
            <a:avLst/>
          </a:prstGeom>
        </p:spPr>
      </p:pic>
      <p:sp>
        <p:nvSpPr>
          <p:cNvPr id="6" name="Rectangle 5"/>
          <p:cNvSpPr/>
          <p:nvPr/>
        </p:nvSpPr>
        <p:spPr>
          <a:xfrm>
            <a:off x="8938727" y="5766318"/>
            <a:ext cx="2239345" cy="369332"/>
          </a:xfrm>
          <a:prstGeom prst="rect">
            <a:avLst/>
          </a:prstGeom>
        </p:spPr>
        <p:txBody>
          <a:bodyPr wrap="square">
            <a:spAutoFit/>
          </a:bodyPr>
          <a:lstStyle/>
          <a:p>
            <a:r>
              <a:rPr lang="en-US" b="1" dirty="0" smtClean="0"/>
              <a:t>Which chart type?</a:t>
            </a:r>
            <a:endParaRPr lang="en-US" b="1" dirty="0"/>
          </a:p>
        </p:txBody>
      </p:sp>
    </p:spTree>
    <p:extLst>
      <p:ext uri="{BB962C8B-B14F-4D97-AF65-F5344CB8AC3E}">
        <p14:creationId xmlns:p14="http://schemas.microsoft.com/office/powerpoint/2010/main" val="168614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544267" y="2481944"/>
            <a:ext cx="10064629" cy="1422982"/>
          </a:xfrm>
          <a:prstGeom prst="rect">
            <a:avLst/>
          </a:prstGeom>
        </p:spPr>
      </p:pic>
    </p:spTree>
    <p:extLst>
      <p:ext uri="{BB962C8B-B14F-4D97-AF65-F5344CB8AC3E}">
        <p14:creationId xmlns:p14="http://schemas.microsoft.com/office/powerpoint/2010/main" val="155508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6" name="Content Placeholder 5"/>
          <p:cNvSpPr>
            <a:spLocks noGrp="1"/>
          </p:cNvSpPr>
          <p:nvPr>
            <p:ph sz="half" idx="1"/>
          </p:nvPr>
        </p:nvSpPr>
        <p:spPr/>
        <p:txBody>
          <a:bodyPr/>
          <a:lstStyle/>
          <a:p>
            <a:r>
              <a:rPr lang="en-US" dirty="0" smtClean="0"/>
              <a:t>What can we deduce?</a:t>
            </a:r>
          </a:p>
          <a:p>
            <a:endParaRPr lang="en-US" dirty="0"/>
          </a:p>
          <a:p>
            <a:endParaRPr lang="en-US" dirty="0" smtClean="0"/>
          </a:p>
          <a:p>
            <a:endParaRPr lang="en-US" dirty="0"/>
          </a:p>
          <a:p>
            <a:r>
              <a:rPr lang="en-US" dirty="0" smtClean="0"/>
              <a:t>How is this related to distribution?</a:t>
            </a:r>
            <a:endParaRPr lang="en-US" dirty="0"/>
          </a:p>
        </p:txBody>
      </p:sp>
      <p:sp>
        <p:nvSpPr>
          <p:cNvPr id="7" name="Content Placeholder 6"/>
          <p:cNvSpPr>
            <a:spLocks noGrp="1"/>
          </p:cNvSpPr>
          <p:nvPr>
            <p:ph sz="half" idx="2"/>
          </p:nvPr>
        </p:nvSpPr>
        <p:spPr/>
        <p:txBody>
          <a:bodyPr/>
          <a:lstStyle/>
          <a:p>
            <a:endParaRPr lang="en-US"/>
          </a:p>
        </p:txBody>
      </p:sp>
      <p:pic>
        <p:nvPicPr>
          <p:cNvPr id="4" name="Picture 3"/>
          <p:cNvPicPr>
            <a:picLocks noChangeAspect="1"/>
          </p:cNvPicPr>
          <p:nvPr/>
        </p:nvPicPr>
        <p:blipFill>
          <a:blip r:embed="rId3"/>
          <a:stretch>
            <a:fillRect/>
          </a:stretch>
        </p:blipFill>
        <p:spPr>
          <a:xfrm>
            <a:off x="5484800" y="1853248"/>
            <a:ext cx="5804787" cy="4737589"/>
          </a:xfrm>
          <a:prstGeom prst="rect">
            <a:avLst/>
          </a:prstGeom>
        </p:spPr>
      </p:pic>
      <p:sp>
        <p:nvSpPr>
          <p:cNvPr id="8" name="Rectangle 7"/>
          <p:cNvSpPr/>
          <p:nvPr/>
        </p:nvSpPr>
        <p:spPr>
          <a:xfrm>
            <a:off x="8724806" y="3253778"/>
            <a:ext cx="2603598" cy="830997"/>
          </a:xfrm>
          <a:prstGeom prst="rect">
            <a:avLst/>
          </a:prstGeom>
        </p:spPr>
        <p:txBody>
          <a:bodyPr wrap="none">
            <a:spAutoFit/>
          </a:bodyPr>
          <a:lstStyle/>
          <a:p>
            <a:r>
              <a:rPr lang="en-US" sz="2400" b="1" dirty="0">
                <a:solidFill>
                  <a:schemeClr val="bg1"/>
                </a:solidFill>
              </a:rPr>
              <a:t>Probability </a:t>
            </a:r>
            <a:r>
              <a:rPr lang="en-US" sz="2400" b="1" dirty="0" smtClean="0">
                <a:solidFill>
                  <a:schemeClr val="bg1"/>
                </a:solidFill>
              </a:rPr>
              <a:t>mass</a:t>
            </a:r>
          </a:p>
          <a:p>
            <a:r>
              <a:rPr lang="en-US" sz="2400" b="1" dirty="0" smtClean="0">
                <a:solidFill>
                  <a:schemeClr val="bg1"/>
                </a:solidFill>
              </a:rPr>
              <a:t> </a:t>
            </a:r>
            <a:r>
              <a:rPr lang="en-US" sz="2400" b="1" dirty="0">
                <a:solidFill>
                  <a:schemeClr val="bg1"/>
                </a:solidFill>
              </a:rPr>
              <a:t>function</a:t>
            </a:r>
          </a:p>
        </p:txBody>
      </p:sp>
    </p:spTree>
    <p:extLst>
      <p:ext uri="{BB962C8B-B14F-4D97-AF65-F5344CB8AC3E}">
        <p14:creationId xmlns:p14="http://schemas.microsoft.com/office/powerpoint/2010/main" val="1478921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distribution</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925701" y="2056092"/>
            <a:ext cx="9457583" cy="4532550"/>
          </a:xfrm>
          <a:prstGeom prst="rect">
            <a:avLst/>
          </a:prstGeom>
        </p:spPr>
      </p:pic>
      <p:pic>
        <p:nvPicPr>
          <p:cNvPr id="7" name="Picture 6"/>
          <p:cNvPicPr>
            <a:picLocks noChangeAspect="1"/>
          </p:cNvPicPr>
          <p:nvPr/>
        </p:nvPicPr>
        <p:blipFill>
          <a:blip r:embed="rId4"/>
          <a:stretch>
            <a:fillRect/>
          </a:stretch>
        </p:blipFill>
        <p:spPr>
          <a:xfrm>
            <a:off x="5931882" y="3679898"/>
            <a:ext cx="5020376" cy="476316"/>
          </a:xfrm>
          <a:prstGeom prst="rect">
            <a:avLst/>
          </a:prstGeom>
        </p:spPr>
      </p:pic>
    </p:spTree>
    <p:extLst>
      <p:ext uri="{BB962C8B-B14F-4D97-AF65-F5344CB8AC3E}">
        <p14:creationId xmlns:p14="http://schemas.microsoft.com/office/powerpoint/2010/main" val="2084265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452447" y="2504946"/>
            <a:ext cx="9351710" cy="2402956"/>
          </a:xfrm>
          <a:prstGeom prst="rect">
            <a:avLst/>
          </a:prstGeom>
        </p:spPr>
      </p:pic>
    </p:spTree>
    <p:extLst>
      <p:ext uri="{BB962C8B-B14F-4D97-AF65-F5344CB8AC3E}">
        <p14:creationId xmlns:p14="http://schemas.microsoft.com/office/powerpoint/2010/main" val="938596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393440" y="2857695"/>
            <a:ext cx="5524063" cy="2669345"/>
          </a:xfrm>
          <a:prstGeom prst="rect">
            <a:avLst/>
          </a:prstGeom>
        </p:spPr>
      </p:pic>
    </p:spTree>
    <p:extLst>
      <p:ext uri="{BB962C8B-B14F-4D97-AF65-F5344CB8AC3E}">
        <p14:creationId xmlns:p14="http://schemas.microsoft.com/office/powerpoint/2010/main" val="3674723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919719" y="2395393"/>
            <a:ext cx="8131115" cy="3860944"/>
          </a:xfrm>
          <a:prstGeom prst="rect">
            <a:avLst/>
          </a:prstGeom>
        </p:spPr>
      </p:pic>
    </p:spTree>
    <p:extLst>
      <p:ext uri="{BB962C8B-B14F-4D97-AF65-F5344CB8AC3E}">
        <p14:creationId xmlns:p14="http://schemas.microsoft.com/office/powerpoint/2010/main" val="205008192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479452" y="1792936"/>
            <a:ext cx="9231013" cy="5010849"/>
          </a:xfrm>
          <a:prstGeom prst="rect">
            <a:avLst/>
          </a:prstGeom>
        </p:spPr>
      </p:pic>
    </p:spTree>
    <p:extLst>
      <p:ext uri="{BB962C8B-B14F-4D97-AF65-F5344CB8AC3E}">
        <p14:creationId xmlns:p14="http://schemas.microsoft.com/office/powerpoint/2010/main" val="122842334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655689" y="2056092"/>
            <a:ext cx="8878539" cy="4382112"/>
          </a:xfrm>
          <a:prstGeom prst="rect">
            <a:avLst/>
          </a:prstGeom>
        </p:spPr>
      </p:pic>
    </p:spTree>
    <p:extLst>
      <p:ext uri="{BB962C8B-B14F-4D97-AF65-F5344CB8AC3E}">
        <p14:creationId xmlns:p14="http://schemas.microsoft.com/office/powerpoint/2010/main" val="13025818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565189" y="2056092"/>
            <a:ext cx="9059539" cy="4601217"/>
          </a:xfrm>
          <a:prstGeom prst="rect">
            <a:avLst/>
          </a:prstGeom>
        </p:spPr>
      </p:pic>
    </p:spTree>
    <p:extLst>
      <p:ext uri="{BB962C8B-B14F-4D97-AF65-F5344CB8AC3E}">
        <p14:creationId xmlns:p14="http://schemas.microsoft.com/office/powerpoint/2010/main" val="176281995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of graph?</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76023" y="2056092"/>
            <a:ext cx="11273247" cy="4552122"/>
          </a:xfrm>
          <a:prstGeom prst="rect">
            <a:avLst/>
          </a:prstGeom>
        </p:spPr>
      </p:pic>
      <p:sp>
        <p:nvSpPr>
          <p:cNvPr id="6" name="Rectangle 5"/>
          <p:cNvSpPr/>
          <p:nvPr/>
        </p:nvSpPr>
        <p:spPr>
          <a:xfrm>
            <a:off x="9442174" y="5550212"/>
            <a:ext cx="2484784" cy="646331"/>
          </a:xfrm>
          <a:prstGeom prst="rect">
            <a:avLst/>
          </a:prstGeom>
        </p:spPr>
        <p:txBody>
          <a:bodyPr wrap="square">
            <a:spAutoFit/>
          </a:bodyPr>
          <a:lstStyle/>
          <a:p>
            <a:r>
              <a:rPr lang="en-US" b="1" dirty="0">
                <a:solidFill>
                  <a:schemeClr val="bg1"/>
                </a:solidFill>
              </a:rPr>
              <a:t>Describe the </a:t>
            </a:r>
            <a:r>
              <a:rPr lang="en-US" b="1" dirty="0" smtClean="0">
                <a:solidFill>
                  <a:schemeClr val="bg1"/>
                </a:solidFill>
              </a:rPr>
              <a:t>graph</a:t>
            </a:r>
          </a:p>
          <a:p>
            <a:r>
              <a:rPr lang="en-US" b="1" dirty="0" smtClean="0">
                <a:solidFill>
                  <a:schemeClr val="bg1"/>
                </a:solidFill>
              </a:rPr>
              <a:t> </a:t>
            </a:r>
            <a:r>
              <a:rPr lang="en-US" b="1" dirty="0">
                <a:solidFill>
                  <a:schemeClr val="bg1"/>
                </a:solidFill>
              </a:rPr>
              <a:t>in plain terms</a:t>
            </a:r>
          </a:p>
        </p:txBody>
      </p:sp>
    </p:spTree>
    <p:extLst>
      <p:ext uri="{BB962C8B-B14F-4D97-AF65-F5344CB8AC3E}">
        <p14:creationId xmlns:p14="http://schemas.microsoft.com/office/powerpoint/2010/main" val="93777356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12920" y="2056092"/>
            <a:ext cx="10374079" cy="4435147"/>
          </a:xfrm>
          <a:prstGeom prst="rect">
            <a:avLst/>
          </a:prstGeom>
        </p:spPr>
      </p:pic>
      <p:sp>
        <p:nvSpPr>
          <p:cNvPr id="6" name="Rectangle 5"/>
          <p:cNvSpPr/>
          <p:nvPr/>
        </p:nvSpPr>
        <p:spPr>
          <a:xfrm>
            <a:off x="9199330" y="5132769"/>
            <a:ext cx="1787669" cy="369332"/>
          </a:xfrm>
          <a:prstGeom prst="rect">
            <a:avLst/>
          </a:prstGeom>
        </p:spPr>
        <p:txBody>
          <a:bodyPr wrap="none">
            <a:spAutoFit/>
          </a:bodyPr>
          <a:lstStyle/>
          <a:p>
            <a:r>
              <a:rPr lang="en-US" b="1" dirty="0">
                <a:solidFill>
                  <a:srgbClr val="FF0000"/>
                </a:solidFill>
              </a:rPr>
              <a:t>Pick at random?</a:t>
            </a:r>
          </a:p>
        </p:txBody>
      </p:sp>
    </p:spTree>
    <p:extLst>
      <p:ext uri="{BB962C8B-B14F-4D97-AF65-F5344CB8AC3E}">
        <p14:creationId xmlns:p14="http://schemas.microsoft.com/office/powerpoint/2010/main" val="213144650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12920" y="2056092"/>
            <a:ext cx="10374079" cy="4435147"/>
          </a:xfrm>
          <a:prstGeom prst="rect">
            <a:avLst/>
          </a:prstGeom>
        </p:spPr>
      </p:pic>
      <p:sp>
        <p:nvSpPr>
          <p:cNvPr id="6" name="Rectangle 5"/>
          <p:cNvSpPr/>
          <p:nvPr/>
        </p:nvSpPr>
        <p:spPr>
          <a:xfrm>
            <a:off x="9199330" y="5132769"/>
            <a:ext cx="1843774" cy="369332"/>
          </a:xfrm>
          <a:prstGeom prst="rect">
            <a:avLst/>
          </a:prstGeom>
        </p:spPr>
        <p:txBody>
          <a:bodyPr wrap="none">
            <a:spAutoFit/>
          </a:bodyPr>
          <a:lstStyle/>
          <a:p>
            <a:r>
              <a:rPr lang="en-US" b="1" dirty="0" smtClean="0">
                <a:solidFill>
                  <a:srgbClr val="FF0000"/>
                </a:solidFill>
              </a:rPr>
              <a:t>Smaller bin size?</a:t>
            </a:r>
            <a:endParaRPr lang="en-US" b="1" dirty="0">
              <a:solidFill>
                <a:srgbClr val="FF0000"/>
              </a:solidFill>
            </a:endParaRPr>
          </a:p>
        </p:txBody>
      </p:sp>
    </p:spTree>
    <p:extLst>
      <p:ext uri="{BB962C8B-B14F-4D97-AF65-F5344CB8AC3E}">
        <p14:creationId xmlns:p14="http://schemas.microsoft.com/office/powerpoint/2010/main" val="256007144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precise?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988934" y="2056092"/>
            <a:ext cx="9021434" cy="4448796"/>
          </a:xfrm>
          <a:prstGeom prst="rect">
            <a:avLst/>
          </a:prstGeom>
        </p:spPr>
      </p:pic>
      <p:sp>
        <p:nvSpPr>
          <p:cNvPr id="6" name="Rectangle 5"/>
          <p:cNvSpPr/>
          <p:nvPr/>
        </p:nvSpPr>
        <p:spPr>
          <a:xfrm>
            <a:off x="9262407" y="6011281"/>
            <a:ext cx="1547218" cy="369332"/>
          </a:xfrm>
          <a:prstGeom prst="rect">
            <a:avLst/>
          </a:prstGeom>
        </p:spPr>
        <p:txBody>
          <a:bodyPr wrap="none">
            <a:spAutoFit/>
          </a:bodyPr>
          <a:lstStyle/>
          <a:p>
            <a:r>
              <a:rPr lang="en-US" b="1" dirty="0">
                <a:solidFill>
                  <a:srgbClr val="FF0000"/>
                </a:solidFill>
              </a:rPr>
              <a:t>Describe data</a:t>
            </a:r>
          </a:p>
        </p:txBody>
      </p:sp>
    </p:spTree>
    <p:extLst>
      <p:ext uri="{BB962C8B-B14F-4D97-AF65-F5344CB8AC3E}">
        <p14:creationId xmlns:p14="http://schemas.microsoft.com/office/powerpoint/2010/main" val="169829766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smaller?</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202919" y="2483911"/>
            <a:ext cx="9211961" cy="3772426"/>
          </a:xfrm>
          <a:prstGeom prst="rect">
            <a:avLst/>
          </a:prstGeom>
        </p:spPr>
      </p:pic>
    </p:spTree>
    <p:extLst>
      <p:ext uri="{BB962C8B-B14F-4D97-AF65-F5344CB8AC3E}">
        <p14:creationId xmlns:p14="http://schemas.microsoft.com/office/powerpoint/2010/main" val="366567766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531847" y="2317632"/>
            <a:ext cx="9126224" cy="3677163"/>
          </a:xfrm>
          <a:prstGeom prst="rect">
            <a:avLst/>
          </a:prstGeom>
        </p:spPr>
      </p:pic>
      <p:sp>
        <p:nvSpPr>
          <p:cNvPr id="6" name="Rectangle 5"/>
          <p:cNvSpPr/>
          <p:nvPr/>
        </p:nvSpPr>
        <p:spPr>
          <a:xfrm>
            <a:off x="8525847" y="6328728"/>
            <a:ext cx="2071401" cy="369332"/>
          </a:xfrm>
          <a:prstGeom prst="rect">
            <a:avLst/>
          </a:prstGeom>
        </p:spPr>
        <p:txBody>
          <a:bodyPr wrap="none">
            <a:spAutoFit/>
          </a:bodyPr>
          <a:lstStyle/>
          <a:p>
            <a:r>
              <a:rPr lang="en-US" b="1" dirty="0">
                <a:solidFill>
                  <a:srgbClr val="FF0000"/>
                </a:solidFill>
              </a:rPr>
              <a:t>Why is that useful?</a:t>
            </a:r>
          </a:p>
        </p:txBody>
      </p:sp>
    </p:spTree>
    <p:extLst>
      <p:ext uri="{BB962C8B-B14F-4D97-AF65-F5344CB8AC3E}">
        <p14:creationId xmlns:p14="http://schemas.microsoft.com/office/powerpoint/2010/main" val="8281653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Bone marrow transplantation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9774" y="2751133"/>
            <a:ext cx="6910370" cy="3685531"/>
          </a:xfrm>
          <a:prstGeom prst="rect">
            <a:avLst/>
          </a:prstGeom>
        </p:spPr>
      </p:pic>
    </p:spTree>
    <p:extLst>
      <p:ext uri="{BB962C8B-B14F-4D97-AF65-F5344CB8AC3E}">
        <p14:creationId xmlns:p14="http://schemas.microsoft.com/office/powerpoint/2010/main" val="69125546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benefit yet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202919" y="2312869"/>
            <a:ext cx="9116697" cy="3686689"/>
          </a:xfrm>
          <a:prstGeom prst="rect">
            <a:avLst/>
          </a:prstGeom>
        </p:spPr>
      </p:pic>
      <p:sp>
        <p:nvSpPr>
          <p:cNvPr id="6" name="Rectangle 5"/>
          <p:cNvSpPr/>
          <p:nvPr/>
        </p:nvSpPr>
        <p:spPr>
          <a:xfrm>
            <a:off x="8938318" y="6334825"/>
            <a:ext cx="1914307" cy="369332"/>
          </a:xfrm>
          <a:prstGeom prst="rect">
            <a:avLst/>
          </a:prstGeom>
        </p:spPr>
        <p:txBody>
          <a:bodyPr wrap="none">
            <a:spAutoFit/>
          </a:bodyPr>
          <a:lstStyle/>
          <a:p>
            <a:r>
              <a:rPr lang="en-US" b="1" dirty="0">
                <a:solidFill>
                  <a:srgbClr val="FF0000"/>
                </a:solidFill>
              </a:rPr>
              <a:t>Any thing useful?</a:t>
            </a:r>
          </a:p>
        </p:txBody>
      </p:sp>
    </p:spTree>
    <p:extLst>
      <p:ext uri="{BB962C8B-B14F-4D97-AF65-F5344CB8AC3E}">
        <p14:creationId xmlns:p14="http://schemas.microsoft.com/office/powerpoint/2010/main" val="375053867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41135" y="2613698"/>
            <a:ext cx="10907647" cy="3905795"/>
          </a:xfrm>
          <a:prstGeom prst="rect">
            <a:avLst/>
          </a:prstGeom>
        </p:spPr>
      </p:pic>
      <p:pic>
        <p:nvPicPr>
          <p:cNvPr id="6" name="Picture 5"/>
          <p:cNvPicPr>
            <a:picLocks noChangeAspect="1"/>
          </p:cNvPicPr>
          <p:nvPr/>
        </p:nvPicPr>
        <p:blipFill>
          <a:blip r:embed="rId4"/>
          <a:stretch>
            <a:fillRect/>
          </a:stretch>
        </p:blipFill>
        <p:spPr>
          <a:xfrm>
            <a:off x="8250357" y="4352252"/>
            <a:ext cx="3600953" cy="428685"/>
          </a:xfrm>
          <a:prstGeom prst="rect">
            <a:avLst/>
          </a:prstGeom>
        </p:spPr>
      </p:pic>
    </p:spTree>
    <p:extLst>
      <p:ext uri="{BB962C8B-B14F-4D97-AF65-F5344CB8AC3E}">
        <p14:creationId xmlns:p14="http://schemas.microsoft.com/office/powerpoint/2010/main" val="401320625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612821" y="2298580"/>
            <a:ext cx="8964276" cy="3715268"/>
          </a:xfrm>
          <a:prstGeom prst="rect">
            <a:avLst/>
          </a:prstGeom>
        </p:spPr>
      </p:pic>
    </p:spTree>
    <p:extLst>
      <p:ext uri="{BB962C8B-B14F-4D97-AF65-F5344CB8AC3E}">
        <p14:creationId xmlns:p14="http://schemas.microsoft.com/office/powerpoint/2010/main" val="285235031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815224" y="2504661"/>
            <a:ext cx="7487656" cy="3518675"/>
          </a:xfrm>
          <a:prstGeom prst="rect">
            <a:avLst/>
          </a:prstGeom>
        </p:spPr>
      </p:pic>
    </p:spTree>
    <p:extLst>
      <p:ext uri="{BB962C8B-B14F-4D97-AF65-F5344CB8AC3E}">
        <p14:creationId xmlns:p14="http://schemas.microsoft.com/office/powerpoint/2010/main" val="96489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3"/>
          <a:stretch>
            <a:fillRect/>
          </a:stretch>
        </p:blipFill>
        <p:spPr>
          <a:xfrm>
            <a:off x="1103312" y="2052918"/>
            <a:ext cx="2994479" cy="2994479"/>
          </a:xfrm>
          <a:prstGeom prst="rect">
            <a:avLst/>
          </a:prstGeom>
        </p:spPr>
      </p:pic>
      <p:pic>
        <p:nvPicPr>
          <p:cNvPr id="1028" name="Picture 4" descr="Diagram of probability distribution relationshi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47" y="1331843"/>
            <a:ext cx="4698404" cy="49345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5851" y="5688169"/>
            <a:ext cx="1696298" cy="369332"/>
          </a:xfrm>
          <a:prstGeom prst="rect">
            <a:avLst/>
          </a:prstGeom>
        </p:spPr>
        <p:txBody>
          <a:bodyPr wrap="none">
            <a:spAutoFit/>
          </a:bodyPr>
          <a:lstStyle/>
          <a:p>
            <a:r>
              <a:rPr lang="en-US" dirty="0">
                <a:solidFill>
                  <a:srgbClr val="FF0000"/>
                </a:solidFill>
              </a:rPr>
              <a:t>Why to choose?</a:t>
            </a:r>
          </a:p>
        </p:txBody>
      </p:sp>
    </p:spTree>
    <p:extLst>
      <p:ext uri="{BB962C8B-B14F-4D97-AF65-F5344CB8AC3E}">
        <p14:creationId xmlns:p14="http://schemas.microsoft.com/office/powerpoint/2010/main" val="345265018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Pause a minute</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2146237" y="2337178"/>
            <a:ext cx="8291418" cy="3638072"/>
          </a:xfrm>
          <a:prstGeom prst="rect">
            <a:avLst/>
          </a:prstGeom>
        </p:spPr>
      </p:pic>
    </p:spTree>
    <p:extLst>
      <p:ext uri="{BB962C8B-B14F-4D97-AF65-F5344CB8AC3E}">
        <p14:creationId xmlns:p14="http://schemas.microsoft.com/office/powerpoint/2010/main" val="63935429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a minute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826900" y="2056092"/>
            <a:ext cx="9655185" cy="4241997"/>
          </a:xfrm>
          <a:prstGeom prst="rect">
            <a:avLst/>
          </a:prstGeom>
        </p:spPr>
      </p:pic>
    </p:spTree>
    <p:extLst>
      <p:ext uri="{BB962C8B-B14F-4D97-AF65-F5344CB8AC3E}">
        <p14:creationId xmlns:p14="http://schemas.microsoft.com/office/powerpoint/2010/main" val="358192411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r>
              <a:rPr lang="en-US" dirty="0" smtClean="0"/>
              <a:t>As good as the assumptions</a:t>
            </a:r>
          </a:p>
          <a:p>
            <a:endParaRPr lang="en-US" dirty="0" smtClean="0"/>
          </a:p>
          <a:p>
            <a:endParaRPr lang="en-US" dirty="0"/>
          </a:p>
        </p:txBody>
      </p:sp>
      <p:pic>
        <p:nvPicPr>
          <p:cNvPr id="4" name="Picture 2" descr="Bridging the Gap Between Digital and Telepho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351" y="2626663"/>
            <a:ext cx="6580909" cy="381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59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3"/>
          <a:stretch>
            <a:fillRect/>
          </a:stretch>
        </p:blipFill>
        <p:spPr>
          <a:xfrm>
            <a:off x="1103312" y="2052918"/>
            <a:ext cx="2994479" cy="2994479"/>
          </a:xfrm>
          <a:prstGeom prst="rect">
            <a:avLst/>
          </a:prstGeom>
        </p:spPr>
      </p:pic>
      <p:pic>
        <p:nvPicPr>
          <p:cNvPr id="1028" name="Picture 4" descr="Diagram of probability distribution relationshi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47" y="1331843"/>
            <a:ext cx="4698404" cy="49345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5851" y="5688169"/>
            <a:ext cx="1696298" cy="369332"/>
          </a:xfrm>
          <a:prstGeom prst="rect">
            <a:avLst/>
          </a:prstGeom>
        </p:spPr>
        <p:txBody>
          <a:bodyPr wrap="none">
            <a:spAutoFit/>
          </a:bodyPr>
          <a:lstStyle/>
          <a:p>
            <a:r>
              <a:rPr lang="en-US" dirty="0">
                <a:solidFill>
                  <a:srgbClr val="FF0000"/>
                </a:solidFill>
              </a:rPr>
              <a:t>Why to choose?</a:t>
            </a:r>
          </a:p>
        </p:txBody>
      </p:sp>
    </p:spTree>
    <p:extLst>
      <p:ext uri="{BB962C8B-B14F-4D97-AF65-F5344CB8AC3E}">
        <p14:creationId xmlns:p14="http://schemas.microsoft.com/office/powerpoint/2010/main" val="409291661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b="1" dirty="0" smtClean="0">
                <a:solidFill>
                  <a:srgbClr val="FF0000"/>
                </a:solidFill>
              </a:rPr>
              <a:t>لولو من أبولو </a:t>
            </a:r>
            <a:endParaRPr lang="en-US" b="1" dirty="0">
              <a:solidFill>
                <a:srgbClr val="FF0000"/>
              </a:solidFill>
            </a:endParaRP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174737" y="2409025"/>
            <a:ext cx="6959512" cy="3494377"/>
          </a:xfrm>
          <a:prstGeom prst="rect">
            <a:avLst/>
          </a:prstGeom>
        </p:spPr>
      </p:pic>
    </p:spTree>
    <p:extLst>
      <p:ext uri="{BB962C8B-B14F-4D97-AF65-F5344CB8AC3E}">
        <p14:creationId xmlns:p14="http://schemas.microsoft.com/office/powerpoint/2010/main" val="2985978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deviation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89217" y="2550283"/>
            <a:ext cx="7411484" cy="3667637"/>
          </a:xfrm>
          <a:prstGeom prst="rect">
            <a:avLst/>
          </a:prstGeom>
        </p:spPr>
      </p:pic>
    </p:spTree>
    <p:extLst>
      <p:ext uri="{BB962C8B-B14F-4D97-AF65-F5344CB8AC3E}">
        <p14:creationId xmlns:p14="http://schemas.microsoft.com/office/powerpoint/2010/main" val="57560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differs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38940" y="2119331"/>
            <a:ext cx="4735642" cy="4560612"/>
          </a:xfrm>
          <a:prstGeom prst="rect">
            <a:avLst/>
          </a:prstGeom>
        </p:spPr>
      </p:pic>
    </p:spTree>
    <p:extLst>
      <p:ext uri="{BB962C8B-B14F-4D97-AF65-F5344CB8AC3E}">
        <p14:creationId xmlns:p14="http://schemas.microsoft.com/office/powerpoint/2010/main" val="234175284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Choosing Your </a:t>
            </a:r>
            <a:r>
              <a:rPr lang="en-US" dirty="0" smtClean="0"/>
              <a:t>Distribution</a:t>
            </a:r>
            <a:endParaRPr lang="en-US" dirty="0"/>
          </a:p>
        </p:txBody>
      </p:sp>
      <p:sp>
        <p:nvSpPr>
          <p:cNvPr id="3" name="Content Placeholder 2"/>
          <p:cNvSpPr>
            <a:spLocks noGrp="1"/>
          </p:cNvSpPr>
          <p:nvPr>
            <p:ph sz="half"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t>1</a:t>
            </a:r>
            <a:r>
              <a:rPr lang="en-US" dirty="0" smtClean="0"/>
              <a:t>- assume a distribution </a:t>
            </a:r>
          </a:p>
          <a:p>
            <a:pPr marL="0" indent="0">
              <a:buNone/>
            </a:pPr>
            <a:r>
              <a:rPr lang="en-US" dirty="0" smtClean="0"/>
              <a:t>2- other solutions (to be continued …)</a:t>
            </a:r>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46111" y="2873829"/>
            <a:ext cx="10530701" cy="909277"/>
          </a:xfrm>
          <a:prstGeom prst="rect">
            <a:avLst/>
          </a:prstGeom>
        </p:spPr>
      </p:pic>
    </p:spTree>
    <p:extLst>
      <p:ext uri="{BB962C8B-B14F-4D97-AF65-F5344CB8AC3E}">
        <p14:creationId xmlns:p14="http://schemas.microsoft.com/office/powerpoint/2010/main" val="250497431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2584603" y="2321963"/>
            <a:ext cx="5268060" cy="3934374"/>
          </a:xfrm>
          <a:prstGeom prst="rect">
            <a:avLst/>
          </a:prstGeom>
        </p:spPr>
      </p:pic>
    </p:spTree>
    <p:extLst>
      <p:ext uri="{BB962C8B-B14F-4D97-AF65-F5344CB8AC3E}">
        <p14:creationId xmlns:p14="http://schemas.microsoft.com/office/powerpoint/2010/main" val="402692973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distributions </a:t>
            </a:r>
            <a:endParaRPr lang="en-US" dirty="0"/>
          </a:p>
        </p:txBody>
      </p:sp>
      <p:sp>
        <p:nvSpPr>
          <p:cNvPr id="3" name="Content Placeholder 2"/>
          <p:cNvSpPr>
            <a:spLocks noGrp="1"/>
          </p:cNvSpPr>
          <p:nvPr>
            <p:ph sz="half" idx="1"/>
          </p:nvPr>
        </p:nvSpPr>
        <p:spPr/>
        <p:txBody>
          <a:bodyPr/>
          <a:lstStyle/>
          <a:p>
            <a:endParaRPr lang="en-US"/>
          </a:p>
        </p:txBody>
      </p:sp>
      <p:pic>
        <p:nvPicPr>
          <p:cNvPr id="7" name="Content Placeholder 6"/>
          <p:cNvPicPr>
            <a:picLocks noGrp="1" noChangeAspect="1"/>
          </p:cNvPicPr>
          <p:nvPr>
            <p:ph sz="half" idx="2"/>
          </p:nvPr>
        </p:nvPicPr>
        <p:blipFill>
          <a:blip r:embed="rId3"/>
          <a:stretch>
            <a:fillRect/>
          </a:stretch>
        </p:blipFill>
        <p:spPr>
          <a:xfrm>
            <a:off x="5654675" y="2514610"/>
            <a:ext cx="4395788" cy="3282930"/>
          </a:xfrm>
          <a:prstGeom prst="rect">
            <a:avLst/>
          </a:prstGeom>
        </p:spPr>
      </p:pic>
      <p:pic>
        <p:nvPicPr>
          <p:cNvPr id="5" name="Picture 4"/>
          <p:cNvPicPr>
            <a:picLocks noChangeAspect="1"/>
          </p:cNvPicPr>
          <p:nvPr/>
        </p:nvPicPr>
        <p:blipFill>
          <a:blip r:embed="rId4"/>
          <a:stretch>
            <a:fillRect/>
          </a:stretch>
        </p:blipFill>
        <p:spPr>
          <a:xfrm>
            <a:off x="948288" y="2573593"/>
            <a:ext cx="4134364" cy="3223947"/>
          </a:xfrm>
          <a:prstGeom prst="rect">
            <a:avLst/>
          </a:prstGeom>
        </p:spPr>
      </p:pic>
    </p:spTree>
    <p:extLst>
      <p:ext uri="{BB962C8B-B14F-4D97-AF65-F5344CB8AC3E}">
        <p14:creationId xmlns:p14="http://schemas.microsoft.com/office/powerpoint/2010/main" val="49986774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I need </a:t>
            </a:r>
            <a:r>
              <a:rPr lang="en-US" smtClean="0"/>
              <a:t>a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2050" name="Picture 2" descr="15 Testing cartoons ideas | cartoon, teaching humor, math com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241" y="2336405"/>
            <a:ext cx="3651137" cy="39199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Best Invention In History! | Cartoon-box 32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0922" y="1398508"/>
            <a:ext cx="4314530" cy="19796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برشامة التربية الوطنية ثانوية عامة 2018 مستر محمود البدرى"/>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079" y="3637225"/>
            <a:ext cx="4122373" cy="29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091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wait? </a:t>
            </a: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852984" y="5350877"/>
            <a:ext cx="4763648" cy="1259276"/>
          </a:xfrm>
          <a:prstGeom prst="rect">
            <a:avLst/>
          </a:prstGeom>
        </p:spPr>
      </p:pic>
      <p:pic>
        <p:nvPicPr>
          <p:cNvPr id="6" name="Picture 5"/>
          <p:cNvPicPr>
            <a:picLocks noChangeAspect="1"/>
          </p:cNvPicPr>
          <p:nvPr/>
        </p:nvPicPr>
        <p:blipFill>
          <a:blip r:embed="rId4"/>
          <a:stretch>
            <a:fillRect/>
          </a:stretch>
        </p:blipFill>
        <p:spPr>
          <a:xfrm>
            <a:off x="270532" y="1443814"/>
            <a:ext cx="8964276" cy="3715268"/>
          </a:xfrm>
          <a:prstGeom prst="rect">
            <a:avLst/>
          </a:prstGeom>
        </p:spPr>
      </p:pic>
    </p:spTree>
    <p:extLst>
      <p:ext uri="{BB962C8B-B14F-4D97-AF65-F5344CB8AC3E}">
        <p14:creationId xmlns:p14="http://schemas.microsoft.com/office/powerpoint/2010/main" val="305669979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parameters </a:t>
            </a:r>
            <a:r>
              <a:rPr lang="en-US" dirty="0" smtClean="0">
                <a:sym typeface="Wingdings" panose="05000000000000000000" pitchFamily="2" charset="2"/>
              </a:rPr>
              <a: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3"/>
          <a:stretch>
            <a:fillRect/>
          </a:stretch>
        </p:blipFill>
        <p:spPr>
          <a:xfrm>
            <a:off x="1468367" y="2789759"/>
            <a:ext cx="8062567" cy="3200494"/>
          </a:xfrm>
          <a:prstGeom prst="rect">
            <a:avLst/>
          </a:prstGeom>
        </p:spPr>
      </p:pic>
    </p:spTree>
    <p:extLst>
      <p:ext uri="{BB962C8B-B14F-4D97-AF65-F5344CB8AC3E}">
        <p14:creationId xmlns:p14="http://schemas.microsoft.com/office/powerpoint/2010/main" val="319858374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b="1" dirty="0" smtClean="0">
                <a:solidFill>
                  <a:srgbClr val="FF0000"/>
                </a:solidFill>
              </a:rPr>
              <a:t>لولو من أبولو </a:t>
            </a:r>
            <a:endParaRPr lang="en-US" b="1" dirty="0">
              <a:solidFill>
                <a:srgbClr val="FF0000"/>
              </a:solidFill>
            </a:endParaRP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174737" y="2409025"/>
            <a:ext cx="6959512" cy="3494377"/>
          </a:xfrm>
          <a:prstGeom prst="rect">
            <a:avLst/>
          </a:prstGeom>
        </p:spPr>
      </p:pic>
    </p:spTree>
    <p:extLst>
      <p:ext uri="{BB962C8B-B14F-4D97-AF65-F5344CB8AC3E}">
        <p14:creationId xmlns:p14="http://schemas.microsoft.com/office/powerpoint/2010/main" val="75939798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209989" y="1338537"/>
            <a:ext cx="4735907" cy="5144636"/>
          </a:xfrm>
          <a:prstGeom prst="rect">
            <a:avLst/>
          </a:prstGeom>
        </p:spPr>
      </p:pic>
      <p:pic>
        <p:nvPicPr>
          <p:cNvPr id="6" name="Picture 5"/>
          <p:cNvPicPr>
            <a:picLocks noChangeAspect="1"/>
          </p:cNvPicPr>
          <p:nvPr/>
        </p:nvPicPr>
        <p:blipFill>
          <a:blip r:embed="rId4"/>
          <a:stretch>
            <a:fillRect/>
          </a:stretch>
        </p:blipFill>
        <p:spPr>
          <a:xfrm>
            <a:off x="298580" y="2647324"/>
            <a:ext cx="5355913" cy="2527061"/>
          </a:xfrm>
          <a:prstGeom prst="rect">
            <a:avLst/>
          </a:prstGeom>
        </p:spPr>
      </p:pic>
      <p:sp>
        <p:nvSpPr>
          <p:cNvPr id="7" name="Rectangle 6"/>
          <p:cNvSpPr/>
          <p:nvPr/>
        </p:nvSpPr>
        <p:spPr>
          <a:xfrm>
            <a:off x="414312" y="5887005"/>
            <a:ext cx="3488327" cy="369332"/>
          </a:xfrm>
          <a:prstGeom prst="rect">
            <a:avLst/>
          </a:prstGeom>
        </p:spPr>
        <p:txBody>
          <a:bodyPr wrap="none">
            <a:spAutoFit/>
          </a:bodyPr>
          <a:lstStyle/>
          <a:p>
            <a:r>
              <a:rPr lang="en-US" dirty="0">
                <a:hlinkClick r:id="rId5"/>
              </a:rPr>
              <a:t>http://shiny.calpoly.sh/Prob_View</a:t>
            </a:r>
            <a:r>
              <a:rPr lang="en-US" dirty="0" smtClean="0">
                <a:hlinkClick r:id="rId5"/>
              </a:rPr>
              <a:t>/</a:t>
            </a:r>
            <a:r>
              <a:rPr lang="en-US" dirty="0" smtClean="0"/>
              <a:t> </a:t>
            </a:r>
            <a:endParaRPr lang="en-US" dirty="0"/>
          </a:p>
        </p:txBody>
      </p:sp>
    </p:spTree>
    <p:extLst>
      <p:ext uri="{BB962C8B-B14F-4D97-AF65-F5344CB8AC3E}">
        <p14:creationId xmlns:p14="http://schemas.microsoft.com/office/powerpoint/2010/main" val="50264638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a minute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826900" y="2056092"/>
            <a:ext cx="9655185" cy="4241997"/>
          </a:xfrm>
          <a:prstGeom prst="rect">
            <a:avLst/>
          </a:prstGeom>
        </p:spPr>
      </p:pic>
    </p:spTree>
    <p:extLst>
      <p:ext uri="{BB962C8B-B14F-4D97-AF65-F5344CB8AC3E}">
        <p14:creationId xmlns:p14="http://schemas.microsoft.com/office/powerpoint/2010/main" val="21253545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13893" y="2863340"/>
            <a:ext cx="5925377" cy="3181794"/>
          </a:xfrm>
          <a:prstGeom prst="rect">
            <a:avLst/>
          </a:prstGeom>
        </p:spPr>
      </p:pic>
    </p:spTree>
    <p:extLst>
      <p:ext uri="{BB962C8B-B14F-4D97-AF65-F5344CB8AC3E}">
        <p14:creationId xmlns:p14="http://schemas.microsoft.com/office/powerpoint/2010/main" val="4075428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201393" y="3059893"/>
            <a:ext cx="7525800" cy="2181529"/>
          </a:xfrm>
          <a:prstGeom prst="rect">
            <a:avLst/>
          </a:prstGeom>
        </p:spPr>
      </p:pic>
      <p:sp>
        <p:nvSpPr>
          <p:cNvPr id="6" name="Rectangle 5"/>
          <p:cNvSpPr/>
          <p:nvPr/>
        </p:nvSpPr>
        <p:spPr>
          <a:xfrm>
            <a:off x="9310708" y="6078737"/>
            <a:ext cx="1502334" cy="369332"/>
          </a:xfrm>
          <a:prstGeom prst="rect">
            <a:avLst/>
          </a:prstGeom>
        </p:spPr>
        <p:txBody>
          <a:bodyPr wrap="none">
            <a:spAutoFit/>
          </a:bodyPr>
          <a:lstStyle/>
          <a:p>
            <a:r>
              <a:rPr lang="en-US" b="1" dirty="0"/>
              <a:t>This is part 1</a:t>
            </a:r>
          </a:p>
        </p:txBody>
      </p:sp>
    </p:spTree>
    <p:extLst>
      <p:ext uri="{BB962C8B-B14F-4D97-AF65-F5344CB8AC3E}">
        <p14:creationId xmlns:p14="http://schemas.microsoft.com/office/powerpoint/2010/main" val="115468368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919719" y="2395393"/>
            <a:ext cx="8131115" cy="3860944"/>
          </a:xfrm>
          <a:prstGeom prst="rect">
            <a:avLst/>
          </a:prstGeom>
        </p:spPr>
      </p:pic>
    </p:spTree>
    <p:extLst>
      <p:ext uri="{BB962C8B-B14F-4D97-AF65-F5344CB8AC3E}">
        <p14:creationId xmlns:p14="http://schemas.microsoft.com/office/powerpoint/2010/main" val="105079147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Breakout room</a:t>
            </a:r>
            <a:endParaRPr lang="en-US" dirty="0"/>
          </a:p>
        </p:txBody>
      </p:sp>
      <p:sp>
        <p:nvSpPr>
          <p:cNvPr id="3" name="Content Placeholder 2"/>
          <p:cNvSpPr>
            <a:spLocks noGrp="1"/>
          </p:cNvSpPr>
          <p:nvPr>
            <p:ph sz="half" idx="1"/>
          </p:nvPr>
        </p:nvSpPr>
        <p:spPr/>
        <p:txBody>
          <a:bodyPr/>
          <a:lstStyle/>
          <a:p>
            <a:r>
              <a:rPr lang="en-US" dirty="0" err="1" smtClean="0"/>
              <a:t>Kaggle</a:t>
            </a:r>
            <a:r>
              <a:rPr lang="en-US" dirty="0" smtClean="0"/>
              <a:t> </a:t>
            </a:r>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997009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32972" y="3266275"/>
            <a:ext cx="5687219" cy="3181794"/>
          </a:xfrm>
          <a:prstGeom prst="rect">
            <a:avLst/>
          </a:prstGeom>
        </p:spPr>
      </p:pic>
    </p:spTree>
    <p:extLst>
      <p:ext uri="{BB962C8B-B14F-4D97-AF65-F5344CB8AC3E}">
        <p14:creationId xmlns:p14="http://schemas.microsoft.com/office/powerpoint/2010/main" val="175098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 REPOs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hlinkClick r:id=""/>
              </a:rPr>
              <a:t>fwd-support@udacity.com</a:t>
            </a:r>
            <a:r>
              <a:rPr lang="en-US" dirty="0" smtClean="0"/>
              <a:t> </a:t>
            </a:r>
          </a:p>
          <a:p>
            <a:pPr marL="0" indent="0">
              <a:buNone/>
            </a:pPr>
            <a:endParaRPr lang="en-US" dirty="0"/>
          </a:p>
          <a:p>
            <a:pPr marL="0" indent="0">
              <a:buNone/>
            </a:pPr>
            <a:r>
              <a:rPr lang="en-US" dirty="0">
                <a:hlinkClick r:id="rId3"/>
              </a:rPr>
              <a:t>https://</a:t>
            </a:r>
            <a:r>
              <a:rPr lang="en-US" dirty="0" smtClean="0">
                <a:hlinkClick r:id="rId3"/>
              </a:rPr>
              <a:t>github.com/santarabantoosoo/Data-Analysis-NanoDegree-2.0</a:t>
            </a:r>
            <a:r>
              <a:rPr lang="en-US" dirty="0" smtClean="0"/>
              <a:t> </a:t>
            </a: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8262896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r>
              <a:rPr lang="en-US" dirty="0" smtClean="0"/>
              <a:t>Range  vs IQR </a:t>
            </a:r>
          </a:p>
          <a:p>
            <a:endParaRPr lang="en-US" dirty="0"/>
          </a:p>
          <a:p>
            <a:r>
              <a:rPr lang="en-US" dirty="0" smtClean="0"/>
              <a:t>Mean vs median</a:t>
            </a:r>
          </a:p>
        </p:txBody>
      </p:sp>
    </p:spTree>
    <p:extLst>
      <p:ext uri="{BB962C8B-B14F-4D97-AF65-F5344CB8AC3E}">
        <p14:creationId xmlns:p14="http://schemas.microsoft.com/office/powerpoint/2010/main" val="1719328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79611" y="2495324"/>
            <a:ext cx="8030696" cy="3238952"/>
          </a:xfrm>
          <a:prstGeom prst="rect">
            <a:avLst/>
          </a:prstGeom>
        </p:spPr>
      </p:pic>
    </p:spTree>
    <p:extLst>
      <p:ext uri="{BB962C8B-B14F-4D97-AF65-F5344CB8AC3E}">
        <p14:creationId xmlns:p14="http://schemas.microsoft.com/office/powerpoint/2010/main" val="2257444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65 years old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261449" y="2041036"/>
            <a:ext cx="3529819" cy="4545846"/>
          </a:xfrm>
          <a:prstGeom prst="rect">
            <a:avLst/>
          </a:prstGeom>
        </p:spPr>
      </p:pic>
    </p:spTree>
    <p:extLst>
      <p:ext uri="{BB962C8B-B14F-4D97-AF65-F5344CB8AC3E}">
        <p14:creationId xmlns:p14="http://schemas.microsoft.com/office/powerpoint/2010/main" val="2741243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the mean?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53419" y="2011680"/>
            <a:ext cx="6681834" cy="4800889"/>
          </a:xfrm>
          <a:prstGeom prst="rect">
            <a:avLst/>
          </a:prstGeom>
        </p:spPr>
      </p:pic>
    </p:spTree>
    <p:extLst>
      <p:ext uri="{BB962C8B-B14F-4D97-AF65-F5344CB8AC3E}">
        <p14:creationId xmlns:p14="http://schemas.microsoft.com/office/powerpoint/2010/main" val="3326197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53419" y="1965284"/>
            <a:ext cx="6631348" cy="4731743"/>
          </a:xfrm>
          <a:prstGeom prst="rect">
            <a:avLst/>
          </a:prstGeom>
        </p:spPr>
      </p:pic>
      <p:sp>
        <p:nvSpPr>
          <p:cNvPr id="5" name="Rectangle 4"/>
          <p:cNvSpPr/>
          <p:nvPr/>
        </p:nvSpPr>
        <p:spPr>
          <a:xfrm>
            <a:off x="9335296" y="4331155"/>
            <a:ext cx="2715615" cy="707886"/>
          </a:xfrm>
          <a:prstGeom prst="rect">
            <a:avLst/>
          </a:prstGeom>
        </p:spPr>
        <p:txBody>
          <a:bodyPr wrap="none">
            <a:spAutoFit/>
          </a:bodyPr>
          <a:lstStyle/>
          <a:p>
            <a:r>
              <a:rPr lang="en-US" sz="2000" b="1" dirty="0"/>
              <a:t>politicians, marketers, </a:t>
            </a:r>
          </a:p>
          <a:p>
            <a:r>
              <a:rPr lang="en-US" sz="2000" b="1" dirty="0"/>
              <a:t>and CEOs </a:t>
            </a:r>
          </a:p>
        </p:txBody>
      </p:sp>
    </p:spTree>
    <p:extLst>
      <p:ext uri="{BB962C8B-B14F-4D97-AF65-F5344CB8AC3E}">
        <p14:creationId xmlns:p14="http://schemas.microsoft.com/office/powerpoint/2010/main" val="689136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3200" b="1" dirty="0"/>
              <a:t>90% of Drivers Consider Themselves Above Average</a:t>
            </a:r>
          </a:p>
          <a:p>
            <a:endParaRPr lang="en-US" sz="3200" b="1" dirty="0" smtClean="0"/>
          </a:p>
          <a:p>
            <a:endParaRPr lang="en-US" sz="3200" b="1" dirty="0"/>
          </a:p>
          <a:p>
            <a:endParaRPr lang="en-US" sz="3200" b="1" dirty="0" smtClean="0"/>
          </a:p>
          <a:p>
            <a:r>
              <a:rPr lang="en-US" sz="3200" b="1" dirty="0" smtClean="0"/>
              <a:t>What u think?</a:t>
            </a:r>
            <a:endParaRPr lang="en-US" sz="3200" b="1" dirty="0"/>
          </a:p>
        </p:txBody>
      </p:sp>
    </p:spTree>
    <p:extLst>
      <p:ext uri="{BB962C8B-B14F-4D97-AF65-F5344CB8AC3E}">
        <p14:creationId xmlns:p14="http://schemas.microsoft.com/office/powerpoint/2010/main" val="3338546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now?</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552089" y="2011680"/>
            <a:ext cx="6464342" cy="4699819"/>
          </a:xfrm>
          <a:prstGeom prst="rect">
            <a:avLst/>
          </a:prstGeom>
        </p:spPr>
      </p:pic>
      <p:sp>
        <p:nvSpPr>
          <p:cNvPr id="6" name="Rectangle 5"/>
          <p:cNvSpPr/>
          <p:nvPr/>
        </p:nvSpPr>
        <p:spPr>
          <a:xfrm>
            <a:off x="7297084" y="6280043"/>
            <a:ext cx="2861681" cy="369332"/>
          </a:xfrm>
          <a:prstGeom prst="rect">
            <a:avLst/>
          </a:prstGeom>
        </p:spPr>
        <p:txBody>
          <a:bodyPr wrap="none">
            <a:spAutoFit/>
          </a:bodyPr>
          <a:lstStyle/>
          <a:p>
            <a:r>
              <a:rPr lang="en-US" b="1" dirty="0"/>
              <a:t>What do we call this </a:t>
            </a:r>
            <a:r>
              <a:rPr lang="en-US" b="1" dirty="0" smtClean="0"/>
              <a:t>point?</a:t>
            </a:r>
            <a:endParaRPr lang="en-US" b="1" dirty="0"/>
          </a:p>
        </p:txBody>
      </p:sp>
    </p:spTree>
    <p:extLst>
      <p:ext uri="{BB962C8B-B14F-4D97-AF65-F5344CB8AC3E}">
        <p14:creationId xmlns:p14="http://schemas.microsoft.com/office/powerpoint/2010/main" val="417362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Makes sense?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027980" y="2519715"/>
            <a:ext cx="8133958" cy="584775"/>
          </a:xfrm>
          <a:prstGeom prst="rect">
            <a:avLst/>
          </a:prstGeom>
        </p:spPr>
        <p:txBody>
          <a:bodyPr wrap="none">
            <a:spAutoFit/>
          </a:bodyPr>
          <a:lstStyle/>
          <a:p>
            <a:r>
              <a:rPr lang="en-US" sz="3200" b="1" dirty="0"/>
              <a:t>“Majority of people live longer than average”</a:t>
            </a:r>
          </a:p>
        </p:txBody>
      </p:sp>
    </p:spTree>
    <p:extLst>
      <p:ext uri="{BB962C8B-B14F-4D97-AF65-F5344CB8AC3E}">
        <p14:creationId xmlns:p14="http://schemas.microsoft.com/office/powerpoint/2010/main" val="1340204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Makes sense?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27515" y="1810801"/>
            <a:ext cx="8133958" cy="584775"/>
          </a:xfrm>
          <a:prstGeom prst="rect">
            <a:avLst/>
          </a:prstGeom>
        </p:spPr>
        <p:txBody>
          <a:bodyPr wrap="none">
            <a:spAutoFit/>
          </a:bodyPr>
          <a:lstStyle/>
          <a:p>
            <a:r>
              <a:rPr lang="en-US" sz="3200" b="1" dirty="0"/>
              <a:t>“Majority of people live longer than average”</a:t>
            </a:r>
          </a:p>
        </p:txBody>
      </p:sp>
      <p:pic>
        <p:nvPicPr>
          <p:cNvPr id="5" name="Picture 4"/>
          <p:cNvPicPr>
            <a:picLocks noChangeAspect="1"/>
          </p:cNvPicPr>
          <p:nvPr/>
        </p:nvPicPr>
        <p:blipFill>
          <a:blip r:embed="rId3"/>
          <a:stretch>
            <a:fillRect/>
          </a:stretch>
        </p:blipFill>
        <p:spPr>
          <a:xfrm>
            <a:off x="5165340" y="2413440"/>
            <a:ext cx="6897063" cy="4444560"/>
          </a:xfrm>
          <a:prstGeom prst="rect">
            <a:avLst/>
          </a:prstGeom>
        </p:spPr>
      </p:pic>
    </p:spTree>
    <p:extLst>
      <p:ext uri="{BB962C8B-B14F-4D97-AF65-F5344CB8AC3E}">
        <p14:creationId xmlns:p14="http://schemas.microsoft.com/office/powerpoint/2010/main" val="3871517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When to use mean/median?</a:t>
            </a:r>
            <a:endParaRPr lang="en-US" dirty="0"/>
          </a:p>
        </p:txBody>
      </p:sp>
    </p:spTree>
    <p:extLst>
      <p:ext uri="{BB962C8B-B14F-4D97-AF65-F5344CB8AC3E}">
        <p14:creationId xmlns:p14="http://schemas.microsoft.com/office/powerpoint/2010/main" val="1879656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hlinkClick r:id="rId2"/>
              </a:rPr>
              <a:t>https://</a:t>
            </a:r>
            <a:r>
              <a:rPr lang="en-US" dirty="0" smtClean="0">
                <a:hlinkClick r:id="rId2"/>
              </a:rPr>
              <a:t>docs.google.com/spreadsheets/d/1VbURG9UQX4oaHhZeuHXW1FVdPLAUFhelfYK4f8N5z6c/edit#gid=0</a:t>
            </a:r>
            <a:r>
              <a:rPr lang="en-US" dirty="0" smtClean="0"/>
              <a:t> </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497521" y="2296504"/>
            <a:ext cx="4572638" cy="2991267"/>
          </a:xfrm>
          <a:prstGeom prst="rect">
            <a:avLst/>
          </a:prstGeom>
        </p:spPr>
      </p:pic>
      <p:pic>
        <p:nvPicPr>
          <p:cNvPr id="7" name="Picture 6"/>
          <p:cNvPicPr>
            <a:picLocks noChangeAspect="1"/>
          </p:cNvPicPr>
          <p:nvPr/>
        </p:nvPicPr>
        <p:blipFill>
          <a:blip r:embed="rId4"/>
          <a:stretch>
            <a:fillRect/>
          </a:stretch>
        </p:blipFill>
        <p:spPr>
          <a:xfrm>
            <a:off x="5508483" y="2459064"/>
            <a:ext cx="6526322" cy="2117510"/>
          </a:xfrm>
          <a:prstGeom prst="rect">
            <a:avLst/>
          </a:prstGeom>
        </p:spPr>
      </p:pic>
    </p:spTree>
    <p:extLst>
      <p:ext uri="{BB962C8B-B14F-4D97-AF65-F5344CB8AC3E}">
        <p14:creationId xmlns:p14="http://schemas.microsoft.com/office/powerpoint/2010/main" val="605219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hospitals </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ospital Animation. Ambulance Heading to Stock Footage Video (100%  Royalty-free) 1035638267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11" y="2937442"/>
            <a:ext cx="6055743" cy="37297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mium Vector | Medical staff team concept in front of hospit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662" y="3447780"/>
            <a:ext cx="3219450" cy="32194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77750" y="2349366"/>
            <a:ext cx="2403222" cy="461665"/>
          </a:xfrm>
          <a:prstGeom prst="rect">
            <a:avLst/>
          </a:prstGeom>
        </p:spPr>
        <p:txBody>
          <a:bodyPr wrap="none">
            <a:spAutoFit/>
          </a:bodyPr>
          <a:lstStyle/>
          <a:p>
            <a:r>
              <a:rPr lang="en-US" sz="2400" b="1" dirty="0"/>
              <a:t>100 child per day</a:t>
            </a:r>
          </a:p>
        </p:txBody>
      </p:sp>
      <p:sp>
        <p:nvSpPr>
          <p:cNvPr id="5" name="Rectangle 4"/>
          <p:cNvSpPr/>
          <p:nvPr/>
        </p:nvSpPr>
        <p:spPr>
          <a:xfrm>
            <a:off x="8037069" y="2441698"/>
            <a:ext cx="2245920" cy="461665"/>
          </a:xfrm>
          <a:prstGeom prst="rect">
            <a:avLst/>
          </a:prstGeom>
        </p:spPr>
        <p:txBody>
          <a:bodyPr wrap="square">
            <a:spAutoFit/>
          </a:bodyPr>
          <a:lstStyle/>
          <a:p>
            <a:r>
              <a:rPr lang="en-US" sz="2400" b="1" dirty="0"/>
              <a:t>10 child per day</a:t>
            </a:r>
          </a:p>
        </p:txBody>
      </p:sp>
    </p:spTree>
    <p:extLst>
      <p:ext uri="{BB962C8B-B14F-4D97-AF65-F5344CB8AC3E}">
        <p14:creationId xmlns:p14="http://schemas.microsoft.com/office/powerpoint/2010/main" val="4048563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Hospital with more boys?</a:t>
            </a:r>
            <a:endParaRPr lang="en-US" dirty="0"/>
          </a:p>
        </p:txBody>
      </p:sp>
      <p:sp>
        <p:nvSpPr>
          <p:cNvPr id="3" name="Content Placeholder 2"/>
          <p:cNvSpPr>
            <a:spLocks noGrp="1"/>
          </p:cNvSpPr>
          <p:nvPr>
            <p:ph idx="1"/>
          </p:nvPr>
        </p:nvSpPr>
        <p:spPr/>
        <p:txBody>
          <a:bodyPr/>
          <a:lstStyle/>
          <a:p>
            <a:r>
              <a:rPr lang="en-US" sz="2400" i="1" dirty="0"/>
              <a:t>For </a:t>
            </a:r>
            <a:r>
              <a:rPr lang="en-US" sz="2400" i="1" dirty="0" smtClean="0"/>
              <a:t>1 </a:t>
            </a:r>
            <a:r>
              <a:rPr lang="en-US" sz="2400" i="1" dirty="0"/>
              <a:t>year, </a:t>
            </a:r>
            <a:r>
              <a:rPr lang="en-US" sz="2400" i="1" dirty="0" smtClean="0"/>
              <a:t>each hospital recorded no. of days where 60</a:t>
            </a:r>
            <a:r>
              <a:rPr lang="en-US" sz="2400" i="1" dirty="0"/>
              <a:t>% of the babies born were boys. </a:t>
            </a:r>
            <a:endParaRPr lang="en-US" sz="2400" i="1" dirty="0" smtClean="0"/>
          </a:p>
          <a:p>
            <a:pPr marL="0" indent="0">
              <a:buNone/>
            </a:pPr>
            <a:r>
              <a:rPr lang="en-US" sz="2400" i="1" dirty="0" smtClean="0"/>
              <a:t>- Which hospital do you think recorded more such days?</a:t>
            </a:r>
            <a:endParaRPr lang="en-US" sz="2400" i="1" dirty="0"/>
          </a:p>
          <a:p>
            <a:endParaRPr lang="en-US" dirty="0"/>
          </a:p>
        </p:txBody>
      </p:sp>
      <p:pic>
        <p:nvPicPr>
          <p:cNvPr id="4" name="Picture 3"/>
          <p:cNvPicPr>
            <a:picLocks noChangeAspect="1"/>
          </p:cNvPicPr>
          <p:nvPr/>
        </p:nvPicPr>
        <p:blipFill>
          <a:blip r:embed="rId3"/>
          <a:stretch>
            <a:fillRect/>
          </a:stretch>
        </p:blipFill>
        <p:spPr>
          <a:xfrm>
            <a:off x="1694712" y="3278038"/>
            <a:ext cx="7140854" cy="2449952"/>
          </a:xfrm>
          <a:prstGeom prst="rect">
            <a:avLst/>
          </a:prstGeom>
        </p:spPr>
      </p:pic>
    </p:spTree>
    <p:extLst>
      <p:ext uri="{BB962C8B-B14F-4D97-AF65-F5344CB8AC3E}">
        <p14:creationId xmlns:p14="http://schemas.microsoft.com/office/powerpoint/2010/main" val="3438179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heads out of 5?</a:t>
            </a:r>
            <a:endParaRPr lang="en-US" dirty="0"/>
          </a:p>
        </p:txBody>
      </p:sp>
      <p:sp>
        <p:nvSpPr>
          <p:cNvPr id="3" name="Content Placeholder 2"/>
          <p:cNvSpPr>
            <a:spLocks noGrp="1"/>
          </p:cNvSpPr>
          <p:nvPr>
            <p:ph idx="1"/>
          </p:nvPr>
        </p:nvSpPr>
        <p:spPr/>
        <p:txBody>
          <a:bodyPr/>
          <a:lstStyle/>
          <a:p>
            <a:endParaRPr lang="en-US"/>
          </a:p>
        </p:txBody>
      </p:sp>
      <p:pic>
        <p:nvPicPr>
          <p:cNvPr id="6146" name="Picture 2" descr="Just Flip A Co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2902" y="2363001"/>
            <a:ext cx="3503596" cy="350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55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sz="2400" dirty="0"/>
              <a:t>Small Samples Produce Shocking </a:t>
            </a:r>
            <a:r>
              <a:rPr lang="en-US" sz="2400" dirty="0" smtClean="0"/>
              <a:t>Statistics</a:t>
            </a:r>
          </a:p>
          <a:p>
            <a:r>
              <a:rPr lang="en-US" sz="2400" dirty="0" smtClean="0"/>
              <a:t>Avoid fishing</a:t>
            </a:r>
            <a:endParaRPr lang="en-US" dirty="0"/>
          </a:p>
        </p:txBody>
      </p:sp>
    </p:spTree>
    <p:extLst>
      <p:ext uri="{BB962C8B-B14F-4D97-AF65-F5344CB8AC3E}">
        <p14:creationId xmlns:p14="http://schemas.microsoft.com/office/powerpoint/2010/main" val="1546055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papers?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sz="2400" dirty="0"/>
              <a:t>“over70 percent of the students preferred language-skills </a:t>
            </a:r>
            <a:r>
              <a:rPr lang="en-US" sz="2400" dirty="0" smtClean="0"/>
              <a:t>courses over </a:t>
            </a:r>
            <a:r>
              <a:rPr lang="en-US" sz="2400" dirty="0"/>
              <a:t>other courses</a:t>
            </a:r>
            <a:r>
              <a:rPr lang="en-US" sz="2400" dirty="0" smtClean="0"/>
              <a:t>”</a:t>
            </a:r>
          </a:p>
          <a:p>
            <a:r>
              <a:rPr lang="en-US" sz="2400" dirty="0"/>
              <a:t>“of the 41 percent who </a:t>
            </a:r>
            <a:r>
              <a:rPr lang="en-US" sz="2400" dirty="0" smtClean="0"/>
              <a:t>planned to </a:t>
            </a:r>
            <a:r>
              <a:rPr lang="en-US" sz="2400" dirty="0"/>
              <a:t>seek employment, an overwhelming majority of respondents (82%)disliked </a:t>
            </a:r>
            <a:r>
              <a:rPr lang="en-US" sz="2400" dirty="0" smtClean="0"/>
              <a:t>the idea </a:t>
            </a:r>
            <a:r>
              <a:rPr lang="en-US" sz="2400" dirty="0"/>
              <a:t>of content-driven design (Design 1)” </a:t>
            </a:r>
            <a:endParaRPr lang="en-US" sz="2400" dirty="0" smtClean="0"/>
          </a:p>
          <a:p>
            <a:endParaRPr lang="en-US" dirty="0"/>
          </a:p>
        </p:txBody>
      </p:sp>
      <p:pic>
        <p:nvPicPr>
          <p:cNvPr id="4" name="Picture 3"/>
          <p:cNvPicPr>
            <a:picLocks noChangeAspect="1"/>
          </p:cNvPicPr>
          <p:nvPr/>
        </p:nvPicPr>
        <p:blipFill>
          <a:blip r:embed="rId3"/>
          <a:stretch>
            <a:fillRect/>
          </a:stretch>
        </p:blipFill>
        <p:spPr>
          <a:xfrm>
            <a:off x="2425871" y="1742744"/>
            <a:ext cx="6649378" cy="2372056"/>
          </a:xfrm>
          <a:prstGeom prst="rect">
            <a:avLst/>
          </a:prstGeom>
        </p:spPr>
      </p:pic>
    </p:spTree>
    <p:extLst>
      <p:ext uri="{BB962C8B-B14F-4D97-AF65-F5344CB8AC3E}">
        <p14:creationId xmlns:p14="http://schemas.microsoft.com/office/powerpoint/2010/main" val="1200880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Back to methodology </a:t>
            </a:r>
            <a:r>
              <a:rPr lang="en-US" dirty="0">
                <a:solidFill>
                  <a:schemeClr val="tx1"/>
                </a:solidFill>
              </a:rPr>
              <a:t>section</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sz="2400" dirty="0"/>
              <a:t>“over70 percent of the students preferred language-skills </a:t>
            </a:r>
            <a:r>
              <a:rPr lang="en-US" sz="2400" dirty="0" smtClean="0"/>
              <a:t>courses over </a:t>
            </a:r>
            <a:r>
              <a:rPr lang="en-US" sz="2400" dirty="0"/>
              <a:t>other courses</a:t>
            </a:r>
            <a:r>
              <a:rPr lang="en-US" sz="2400" dirty="0" smtClean="0"/>
              <a:t>”</a:t>
            </a:r>
          </a:p>
          <a:p>
            <a:r>
              <a:rPr lang="en-US" sz="2400" dirty="0"/>
              <a:t>“of the 41 percent who </a:t>
            </a:r>
            <a:r>
              <a:rPr lang="en-US" sz="2400" dirty="0" smtClean="0"/>
              <a:t>planned to </a:t>
            </a:r>
            <a:r>
              <a:rPr lang="en-US" sz="2400" dirty="0"/>
              <a:t>seek employment, an </a:t>
            </a:r>
            <a:r>
              <a:rPr lang="en-US" sz="3200" b="1" dirty="0"/>
              <a:t>overwhelming </a:t>
            </a:r>
            <a:r>
              <a:rPr lang="en-US" sz="2400" dirty="0"/>
              <a:t>majority of respondents (82%)disliked </a:t>
            </a:r>
            <a:r>
              <a:rPr lang="en-US" sz="2400" dirty="0" smtClean="0"/>
              <a:t>the idea </a:t>
            </a:r>
            <a:r>
              <a:rPr lang="en-US" sz="2400" dirty="0"/>
              <a:t>of content-driven design (Design 1)” </a:t>
            </a:r>
            <a:endParaRPr lang="en-US" sz="2400" dirty="0" smtClean="0"/>
          </a:p>
          <a:p>
            <a:endParaRPr lang="en-US" dirty="0"/>
          </a:p>
        </p:txBody>
      </p:sp>
      <p:pic>
        <p:nvPicPr>
          <p:cNvPr id="4" name="Picture 3"/>
          <p:cNvPicPr>
            <a:picLocks noChangeAspect="1"/>
          </p:cNvPicPr>
          <p:nvPr/>
        </p:nvPicPr>
        <p:blipFill>
          <a:blip r:embed="rId3"/>
          <a:stretch>
            <a:fillRect/>
          </a:stretch>
        </p:blipFill>
        <p:spPr>
          <a:xfrm>
            <a:off x="2425871" y="1742744"/>
            <a:ext cx="6649378" cy="2372056"/>
          </a:xfrm>
          <a:prstGeom prst="rect">
            <a:avLst/>
          </a:prstGeom>
        </p:spPr>
      </p:pic>
      <p:sp>
        <p:nvSpPr>
          <p:cNvPr id="5" name="Rectangle 4"/>
          <p:cNvSpPr/>
          <p:nvPr/>
        </p:nvSpPr>
        <p:spPr>
          <a:xfrm>
            <a:off x="9679733" y="3208714"/>
            <a:ext cx="2242922" cy="461665"/>
          </a:xfrm>
          <a:prstGeom prst="rect">
            <a:avLst/>
          </a:prstGeom>
        </p:spPr>
        <p:txBody>
          <a:bodyPr wrap="none">
            <a:spAutoFit/>
          </a:bodyPr>
          <a:lstStyle/>
          <a:p>
            <a:r>
              <a:rPr lang="en-US" sz="2400" b="1" dirty="0"/>
              <a:t>96 participants </a:t>
            </a:r>
          </a:p>
        </p:txBody>
      </p:sp>
      <p:sp>
        <p:nvSpPr>
          <p:cNvPr id="6" name="Rectangle 5"/>
          <p:cNvSpPr/>
          <p:nvPr/>
        </p:nvSpPr>
        <p:spPr>
          <a:xfrm>
            <a:off x="10801194" y="5134094"/>
            <a:ext cx="1343638" cy="369332"/>
          </a:xfrm>
          <a:prstGeom prst="rect">
            <a:avLst/>
          </a:prstGeom>
        </p:spPr>
        <p:txBody>
          <a:bodyPr wrap="none">
            <a:spAutoFit/>
          </a:bodyPr>
          <a:lstStyle/>
          <a:p>
            <a:r>
              <a:rPr lang="en-US" b="1" dirty="0"/>
              <a:t>39 students</a:t>
            </a:r>
          </a:p>
        </p:txBody>
      </p:sp>
      <p:sp>
        <p:nvSpPr>
          <p:cNvPr id="7" name="Rectangle 6"/>
          <p:cNvSpPr/>
          <p:nvPr/>
        </p:nvSpPr>
        <p:spPr>
          <a:xfrm>
            <a:off x="3169920" y="5997399"/>
            <a:ext cx="1910080" cy="461665"/>
          </a:xfrm>
          <a:prstGeom prst="rect">
            <a:avLst/>
          </a:prstGeom>
        </p:spPr>
        <p:txBody>
          <a:bodyPr wrap="square">
            <a:spAutoFit/>
          </a:bodyPr>
          <a:lstStyle/>
          <a:p>
            <a:r>
              <a:rPr lang="en-US" sz="2400" b="1" dirty="0"/>
              <a:t>32 students</a:t>
            </a:r>
          </a:p>
        </p:txBody>
      </p:sp>
      <p:sp>
        <p:nvSpPr>
          <p:cNvPr id="8" name="Rectangle 7"/>
          <p:cNvSpPr/>
          <p:nvPr/>
        </p:nvSpPr>
        <p:spPr>
          <a:xfrm>
            <a:off x="9679733" y="2001368"/>
            <a:ext cx="1863908" cy="461665"/>
          </a:xfrm>
          <a:prstGeom prst="rect">
            <a:avLst/>
          </a:prstGeom>
        </p:spPr>
        <p:txBody>
          <a:bodyPr wrap="none">
            <a:spAutoFit/>
          </a:bodyPr>
          <a:lstStyle/>
          <a:p>
            <a:r>
              <a:rPr lang="en-US" sz="2400" b="1" dirty="0"/>
              <a:t>274 students</a:t>
            </a:r>
          </a:p>
        </p:txBody>
      </p:sp>
      <p:sp>
        <p:nvSpPr>
          <p:cNvPr id="9" name="Down Arrow 8"/>
          <p:cNvSpPr/>
          <p:nvPr/>
        </p:nvSpPr>
        <p:spPr>
          <a:xfrm>
            <a:off x="10363200" y="2463033"/>
            <a:ext cx="437994" cy="745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652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Small numbers again </a:t>
            </a:r>
          </a:p>
          <a:p>
            <a:r>
              <a:rPr lang="en-US" dirty="0" smtClean="0"/>
              <a:t>Beware of percentages! </a:t>
            </a:r>
            <a:endParaRPr lang="en-US" dirty="0"/>
          </a:p>
        </p:txBody>
      </p:sp>
    </p:spTree>
    <p:extLst>
      <p:ext uri="{BB962C8B-B14F-4D97-AF65-F5344CB8AC3E}">
        <p14:creationId xmlns:p14="http://schemas.microsoft.com/office/powerpoint/2010/main" val="2948971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Iq</a:t>
            </a:r>
            <a:r>
              <a:rPr lang="en-US" dirty="0" smtClean="0"/>
              <a:t> test </a:t>
            </a:r>
            <a:endParaRPr lang="en-US" dirty="0"/>
          </a:p>
        </p:txBody>
      </p:sp>
      <p:sp>
        <p:nvSpPr>
          <p:cNvPr id="3" name="Content Placeholder 2"/>
          <p:cNvSpPr>
            <a:spLocks noGrp="1"/>
          </p:cNvSpPr>
          <p:nvPr>
            <p:ph idx="1"/>
          </p:nvPr>
        </p:nvSpPr>
        <p:spPr/>
        <p:txBody>
          <a:bodyPr/>
          <a:lstStyle/>
          <a:p>
            <a:endParaRPr lang="en-US"/>
          </a:p>
        </p:txBody>
      </p:sp>
      <p:pic>
        <p:nvPicPr>
          <p:cNvPr id="7170" name="Picture 2" descr="Two Kids Cartoon Images, Stock Photos &amp;amp; Vectors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277" y="3223463"/>
            <a:ext cx="2476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99 Logo Vector (.AI)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435" y="32234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102 Logo Design Number 102 Eps Stock Vector (Royalty Free) 15872252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4405" y="3318713"/>
            <a:ext cx="24765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656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increased lifespan by 2 years on average</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431433" y="2675896"/>
            <a:ext cx="5796586" cy="3276331"/>
          </a:xfrm>
          <a:prstGeom prst="rect">
            <a:avLst/>
          </a:prstGeom>
        </p:spPr>
      </p:pic>
    </p:spTree>
    <p:extLst>
      <p:ext uri="{BB962C8B-B14F-4D97-AF65-F5344CB8AC3E}">
        <p14:creationId xmlns:p14="http://schemas.microsoft.com/office/powerpoint/2010/main" val="4091073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than 80% of Dentists recommend Colgate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14288" y="2254605"/>
            <a:ext cx="6287377" cy="4182059"/>
          </a:xfrm>
          <a:prstGeom prst="rect">
            <a:avLst/>
          </a:prstGeom>
        </p:spPr>
      </p:pic>
    </p:spTree>
    <p:extLst>
      <p:ext uri="{BB962C8B-B14F-4D97-AF65-F5344CB8AC3E}">
        <p14:creationId xmlns:p14="http://schemas.microsoft.com/office/powerpoint/2010/main" val="3251745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 </a:t>
            </a:r>
            <a:endParaRPr lang="en-US" dirty="0"/>
          </a:p>
        </p:txBody>
      </p:sp>
      <p:sp>
        <p:nvSpPr>
          <p:cNvPr id="3" name="Content Placeholder 2"/>
          <p:cNvSpPr>
            <a:spLocks noGrp="1"/>
          </p:cNvSpPr>
          <p:nvPr>
            <p:ph idx="1"/>
          </p:nvPr>
        </p:nvSpPr>
        <p:spPr/>
        <p:txBody>
          <a:bodyPr/>
          <a:lstStyle/>
          <a:p>
            <a:endParaRPr lang="en-US"/>
          </a:p>
        </p:txBody>
      </p:sp>
      <p:pic>
        <p:nvPicPr>
          <p:cNvPr id="5" name="Picture Placeholder 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3699" r="3699"/>
          <a:stretch>
            <a:fillRect/>
          </a:stretch>
        </p:blipFill>
        <p:spPr>
          <a:xfrm>
            <a:off x="3860801" y="2632708"/>
            <a:ext cx="4043680" cy="2888935"/>
          </a:xfrm>
        </p:spPr>
      </p:pic>
    </p:spTree>
    <p:extLst>
      <p:ext uri="{BB962C8B-B14F-4D97-AF65-F5344CB8AC3E}">
        <p14:creationId xmlns:p14="http://schemas.microsoft.com/office/powerpoint/2010/main" val="26370073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than 80% of Dentists recommend Colgate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99224" y="2254605"/>
            <a:ext cx="6287377" cy="4182059"/>
          </a:xfrm>
          <a:prstGeom prst="rect">
            <a:avLst/>
          </a:prstGeom>
        </p:spPr>
      </p:pic>
      <p:sp>
        <p:nvSpPr>
          <p:cNvPr id="5" name="Rectangle 4"/>
          <p:cNvSpPr/>
          <p:nvPr/>
        </p:nvSpPr>
        <p:spPr>
          <a:xfrm>
            <a:off x="7490296" y="2778031"/>
            <a:ext cx="6096000" cy="923330"/>
          </a:xfrm>
          <a:prstGeom prst="rect">
            <a:avLst/>
          </a:prstGeom>
        </p:spPr>
        <p:txBody>
          <a:bodyPr>
            <a:spAutoFit/>
          </a:bodyPr>
          <a:lstStyle/>
          <a:p>
            <a:r>
              <a:rPr lang="en-US" b="1" dirty="0"/>
              <a:t>In 2007, Colgate was ordered by </a:t>
            </a:r>
            <a:r>
              <a:rPr lang="en-US" b="1" dirty="0" smtClean="0"/>
              <a:t>the</a:t>
            </a:r>
          </a:p>
          <a:p>
            <a:r>
              <a:rPr lang="en-US" b="1" dirty="0" smtClean="0"/>
              <a:t> </a:t>
            </a:r>
            <a:r>
              <a:rPr lang="en-US" b="1" dirty="0"/>
              <a:t>Advertising Standards Authority (ASA</a:t>
            </a:r>
            <a:r>
              <a:rPr lang="en-US" b="1" dirty="0" smtClean="0"/>
              <a:t>)</a:t>
            </a:r>
          </a:p>
          <a:p>
            <a:r>
              <a:rPr lang="en-US" b="1" dirty="0" smtClean="0"/>
              <a:t> </a:t>
            </a:r>
            <a:r>
              <a:rPr lang="en-US" b="1" dirty="0"/>
              <a:t>of the U.K. to abandon their </a:t>
            </a:r>
            <a:r>
              <a:rPr lang="en-US" b="1" dirty="0" smtClean="0"/>
              <a:t>claim</a:t>
            </a:r>
            <a:endParaRPr lang="en-US" b="1" dirty="0"/>
          </a:p>
        </p:txBody>
      </p:sp>
      <p:sp>
        <p:nvSpPr>
          <p:cNvPr id="6" name="Rectangle 5"/>
          <p:cNvSpPr/>
          <p:nvPr/>
        </p:nvSpPr>
        <p:spPr>
          <a:xfrm>
            <a:off x="9822715" y="6251998"/>
            <a:ext cx="742832" cy="369332"/>
          </a:xfrm>
          <a:prstGeom prst="rect">
            <a:avLst/>
          </a:prstGeom>
        </p:spPr>
        <p:txBody>
          <a:bodyPr wrap="none">
            <a:spAutoFit/>
          </a:bodyPr>
          <a:lstStyle/>
          <a:p>
            <a:r>
              <a:rPr lang="en-US" b="1" dirty="0"/>
              <a:t>Why?</a:t>
            </a:r>
          </a:p>
        </p:txBody>
      </p:sp>
    </p:spTree>
    <p:extLst>
      <p:ext uri="{BB962C8B-B14F-4D97-AF65-F5344CB8AC3E}">
        <p14:creationId xmlns:p14="http://schemas.microsoft.com/office/powerpoint/2010/main" val="25807634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a:t>
            </a:r>
            <a:endParaRPr lang="en-US" dirty="0"/>
          </a:p>
        </p:txBody>
      </p:sp>
      <p:sp>
        <p:nvSpPr>
          <p:cNvPr id="3" name="Content Placeholder 2"/>
          <p:cNvSpPr>
            <a:spLocks noGrp="1"/>
          </p:cNvSpPr>
          <p:nvPr>
            <p:ph idx="1"/>
          </p:nvPr>
        </p:nvSpPr>
        <p:spPr/>
        <p:txBody>
          <a:bodyPr/>
          <a:lstStyle/>
          <a:p>
            <a:r>
              <a:rPr lang="en-US" dirty="0" smtClean="0"/>
              <a:t>Which toothpaste do u </a:t>
            </a:r>
            <a:r>
              <a:rPr lang="en-US" dirty="0" err="1" smtClean="0"/>
              <a:t>recommened</a:t>
            </a:r>
            <a:r>
              <a:rPr lang="en-US" dirty="0" smtClean="0"/>
              <a:t>? (more than 1 answer possible)</a:t>
            </a:r>
          </a:p>
          <a:p>
            <a:pPr marL="457200" indent="-457200">
              <a:buFont typeface="+mj-lt"/>
              <a:buAutoNum type="arabicPeriod"/>
            </a:pPr>
            <a:r>
              <a:rPr lang="en-US" dirty="0" err="1" smtClean="0"/>
              <a:t>colgate</a:t>
            </a:r>
            <a:r>
              <a:rPr lang="en-US" dirty="0" smtClean="0"/>
              <a:t> </a:t>
            </a:r>
          </a:p>
          <a:p>
            <a:pPr marL="457200" indent="-457200">
              <a:buFont typeface="+mj-lt"/>
              <a:buAutoNum type="arabicPeriod"/>
            </a:pPr>
            <a:r>
              <a:rPr lang="en-US" dirty="0" err="1" smtClean="0"/>
              <a:t>sensodyne</a:t>
            </a:r>
            <a:r>
              <a:rPr lang="en-US" dirty="0" smtClean="0"/>
              <a:t> </a:t>
            </a:r>
          </a:p>
          <a:p>
            <a:pPr marL="457200" indent="-457200">
              <a:buFont typeface="+mj-lt"/>
              <a:buAutoNum type="arabicPeriod"/>
            </a:pPr>
            <a:r>
              <a:rPr lang="en-US" dirty="0" err="1" smtClean="0"/>
              <a:t>Miswak</a:t>
            </a:r>
            <a:r>
              <a:rPr lang="en-US" dirty="0" smtClean="0"/>
              <a:t> </a:t>
            </a:r>
          </a:p>
          <a:p>
            <a:pPr marL="457200" indent="-457200">
              <a:buFont typeface="+mj-lt"/>
              <a:buAutoNum type="arabicPeriod"/>
            </a:pPr>
            <a:r>
              <a:rPr lang="en-US" dirty="0" smtClean="0"/>
              <a:t>…  </a:t>
            </a:r>
            <a:endParaRPr lang="en-US" dirty="0"/>
          </a:p>
        </p:txBody>
      </p:sp>
    </p:spTree>
    <p:extLst>
      <p:ext uri="{BB962C8B-B14F-4D97-AF65-F5344CB8AC3E}">
        <p14:creationId xmlns:p14="http://schemas.microsoft.com/office/powerpoint/2010/main" val="7868663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misleading</a:t>
            </a:r>
            <a:endParaRPr lang="en-US" dirty="0"/>
          </a:p>
        </p:txBody>
      </p:sp>
      <p:sp>
        <p:nvSpPr>
          <p:cNvPr id="3" name="Content Placeholder 2"/>
          <p:cNvSpPr>
            <a:spLocks noGrp="1"/>
          </p:cNvSpPr>
          <p:nvPr>
            <p:ph idx="1"/>
          </p:nvPr>
        </p:nvSpPr>
        <p:spPr/>
        <p:txBody>
          <a:bodyPr/>
          <a:lstStyle/>
          <a:p>
            <a:endParaRPr lang="en-US" dirty="0"/>
          </a:p>
        </p:txBody>
      </p:sp>
      <p:pic>
        <p:nvPicPr>
          <p:cNvPr id="13314" name="Picture 2" descr="Dabur Miswak Toothpaste And Tooth Brush Free - 190 gm : Buy Online Oral  Care at Best Prices in Egypt | Souq.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15" y="2378075"/>
            <a:ext cx="7088673" cy="3473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873165" y="4888635"/>
            <a:ext cx="2646878" cy="584775"/>
          </a:xfrm>
          <a:prstGeom prst="rect">
            <a:avLst/>
          </a:prstGeom>
        </p:spPr>
        <p:txBody>
          <a:bodyPr wrap="none">
            <a:spAutoFit/>
          </a:bodyPr>
          <a:lstStyle/>
          <a:p>
            <a:r>
              <a:rPr lang="en-US" sz="3200" b="1" dirty="0"/>
              <a:t>Come </a:t>
            </a:r>
            <a:r>
              <a:rPr lang="en-US" sz="3200" b="1" dirty="0" smtClean="0"/>
              <a:t>back </a:t>
            </a:r>
            <a:r>
              <a:rPr lang="en-US" sz="3200" b="1" dirty="0" smtClean="0">
                <a:sym typeface="Wingdings" panose="05000000000000000000" pitchFamily="2" charset="2"/>
              </a:rPr>
              <a:t> </a:t>
            </a:r>
            <a:endParaRPr lang="en-US" sz="3200" b="1" dirty="0"/>
          </a:p>
        </p:txBody>
      </p:sp>
      <p:sp>
        <p:nvSpPr>
          <p:cNvPr id="5" name="Rectangle 4"/>
          <p:cNvSpPr/>
          <p:nvPr/>
        </p:nvSpPr>
        <p:spPr>
          <a:xfrm>
            <a:off x="8668814" y="6251998"/>
            <a:ext cx="1851789" cy="369332"/>
          </a:xfrm>
          <a:prstGeom prst="rect">
            <a:avLst/>
          </a:prstGeom>
        </p:spPr>
        <p:txBody>
          <a:bodyPr wrap="none">
            <a:spAutoFit/>
          </a:bodyPr>
          <a:lstStyle/>
          <a:p>
            <a:r>
              <a:rPr lang="en-US" dirty="0"/>
              <a:t>Small </a:t>
            </a:r>
            <a:r>
              <a:rPr lang="en-US" dirty="0" smtClean="0"/>
              <a:t>numbers?? </a:t>
            </a:r>
            <a:endParaRPr lang="en-US" dirty="0"/>
          </a:p>
        </p:txBody>
      </p:sp>
    </p:spTree>
    <p:extLst>
      <p:ext uri="{BB962C8B-B14F-4D97-AF65-F5344CB8AC3E}">
        <p14:creationId xmlns:p14="http://schemas.microsoft.com/office/powerpoint/2010/main" val="2650489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Multiple answer questions …. A totally different scenario!</a:t>
            </a:r>
            <a:endParaRPr lang="en-US" dirty="0"/>
          </a:p>
        </p:txBody>
      </p:sp>
    </p:spTree>
    <p:extLst>
      <p:ext uri="{BB962C8B-B14F-4D97-AF65-F5344CB8AC3E}">
        <p14:creationId xmlns:p14="http://schemas.microsoft.com/office/powerpoint/2010/main" val="6452837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ym typeface="Wingdings" panose="05000000000000000000" pitchFamily="2" charset="2"/>
              </a:rPr>
              <a:t>  </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Animation of New York City Stock Footage Video (100% Royalty-free) 28030699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217" y="2011680"/>
            <a:ext cx="7142372"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540152" y="3450566"/>
            <a:ext cx="3651848" cy="523220"/>
          </a:xfrm>
          <a:prstGeom prst="rect">
            <a:avLst/>
          </a:prstGeom>
        </p:spPr>
        <p:txBody>
          <a:bodyPr wrap="square">
            <a:spAutoFit/>
          </a:bodyPr>
          <a:lstStyle/>
          <a:p>
            <a:r>
              <a:rPr lang="en-US" sz="2800" b="1" dirty="0"/>
              <a:t>289 murders in 2018</a:t>
            </a:r>
          </a:p>
        </p:txBody>
      </p:sp>
    </p:spTree>
    <p:extLst>
      <p:ext uri="{BB962C8B-B14F-4D97-AF65-F5344CB8AC3E}">
        <p14:creationId xmlns:p14="http://schemas.microsoft.com/office/powerpoint/2010/main" val="2370939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ym typeface="Wingdings" panose="05000000000000000000" pitchFamily="2" charset="2"/>
              </a:rPr>
              <a:t>Context   </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Animation of New York City Stock Footage Video (100% Royalty-free) 28030699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217" y="2011680"/>
            <a:ext cx="7142372"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540152" y="3450566"/>
            <a:ext cx="3651848" cy="523220"/>
          </a:xfrm>
          <a:prstGeom prst="rect">
            <a:avLst/>
          </a:prstGeom>
        </p:spPr>
        <p:txBody>
          <a:bodyPr wrap="square">
            <a:spAutoFit/>
          </a:bodyPr>
          <a:lstStyle/>
          <a:p>
            <a:r>
              <a:rPr lang="en-US" sz="2800" b="1" dirty="0"/>
              <a:t>289 murders in 2018</a:t>
            </a:r>
          </a:p>
        </p:txBody>
      </p:sp>
      <p:sp>
        <p:nvSpPr>
          <p:cNvPr id="5" name="Rectangle 4"/>
          <p:cNvSpPr/>
          <p:nvPr/>
        </p:nvSpPr>
        <p:spPr>
          <a:xfrm>
            <a:off x="8540152" y="4297680"/>
            <a:ext cx="3457421" cy="523220"/>
          </a:xfrm>
          <a:prstGeom prst="rect">
            <a:avLst/>
          </a:prstGeom>
        </p:spPr>
        <p:txBody>
          <a:bodyPr wrap="none">
            <a:spAutoFit/>
          </a:bodyPr>
          <a:lstStyle/>
          <a:p>
            <a:r>
              <a:rPr lang="en-US" sz="2800" b="1" dirty="0"/>
              <a:t>2245 murders in 1990</a:t>
            </a:r>
          </a:p>
        </p:txBody>
      </p:sp>
    </p:spTree>
    <p:extLst>
      <p:ext uri="{BB962C8B-B14F-4D97-AF65-F5344CB8AC3E}">
        <p14:creationId xmlns:p14="http://schemas.microsoft.com/office/powerpoint/2010/main" val="4179723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Unemployment </a:t>
            </a:r>
            <a:endParaRPr lang="en-US" dirty="0"/>
          </a:p>
        </p:txBody>
      </p:sp>
      <p:sp>
        <p:nvSpPr>
          <p:cNvPr id="3" name="Content Placeholder 2"/>
          <p:cNvSpPr>
            <a:spLocks noGrp="1"/>
          </p:cNvSpPr>
          <p:nvPr>
            <p:ph idx="1"/>
          </p:nvPr>
        </p:nvSpPr>
        <p:spPr/>
        <p:txBody>
          <a:bodyPr/>
          <a:lstStyle/>
          <a:p>
            <a:r>
              <a:rPr lang="en-US" dirty="0" smtClean="0"/>
              <a:t>2019      20%</a:t>
            </a:r>
          </a:p>
          <a:p>
            <a:endParaRPr lang="en-US" dirty="0"/>
          </a:p>
          <a:p>
            <a:r>
              <a:rPr lang="en-US" dirty="0" smtClean="0"/>
              <a:t>2020      13% </a:t>
            </a:r>
            <a:endParaRPr lang="en-US" dirty="0"/>
          </a:p>
        </p:txBody>
      </p:sp>
      <p:pic>
        <p:nvPicPr>
          <p:cNvPr id="4" name="Picture 3"/>
          <p:cNvPicPr>
            <a:picLocks noChangeAspect="1"/>
          </p:cNvPicPr>
          <p:nvPr/>
        </p:nvPicPr>
        <p:blipFill>
          <a:blip r:embed="rId2"/>
          <a:stretch>
            <a:fillRect/>
          </a:stretch>
        </p:blipFill>
        <p:spPr>
          <a:xfrm>
            <a:off x="5037827" y="1729792"/>
            <a:ext cx="4807584" cy="4296696"/>
          </a:xfrm>
          <a:prstGeom prst="rect">
            <a:avLst/>
          </a:prstGeom>
        </p:spPr>
      </p:pic>
    </p:spTree>
    <p:extLst>
      <p:ext uri="{BB962C8B-B14F-4D97-AF65-F5344CB8AC3E}">
        <p14:creationId xmlns:p14="http://schemas.microsoft.com/office/powerpoint/2010/main" val="1901018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Changed definition</a:t>
            </a:r>
            <a:endParaRPr lang="en-US" dirty="0"/>
          </a:p>
        </p:txBody>
      </p:sp>
      <p:sp>
        <p:nvSpPr>
          <p:cNvPr id="3" name="Content Placeholder 2"/>
          <p:cNvSpPr>
            <a:spLocks noGrp="1"/>
          </p:cNvSpPr>
          <p:nvPr>
            <p:ph idx="1"/>
          </p:nvPr>
        </p:nvSpPr>
        <p:spPr/>
        <p:txBody>
          <a:bodyPr/>
          <a:lstStyle/>
          <a:p>
            <a:endParaRPr lang="en-US"/>
          </a:p>
        </p:txBody>
      </p:sp>
      <p:pic>
        <p:nvPicPr>
          <p:cNvPr id="11266" name="Picture 2" descr="Think Depressed Shows Lost Hope And Anxious Stock Illustration -  Illustration of thinking, reflect: 422017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959" y="2011680"/>
            <a:ext cx="6274577" cy="470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385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p:txBody>
          <a:bodyPr/>
          <a:lstStyle/>
          <a:p>
            <a:r>
              <a:rPr lang="en-US" dirty="0" smtClean="0"/>
              <a:t>Always have a reference</a:t>
            </a:r>
          </a:p>
          <a:p>
            <a:r>
              <a:rPr lang="en-US" dirty="0" smtClean="0"/>
              <a:t>Check definitions and ensure their consistency </a:t>
            </a:r>
          </a:p>
          <a:p>
            <a:endParaRPr lang="en-US" dirty="0"/>
          </a:p>
        </p:txBody>
      </p:sp>
    </p:spTree>
    <p:extLst>
      <p:ext uri="{BB962C8B-B14F-4D97-AF65-F5344CB8AC3E}">
        <p14:creationId xmlns:p14="http://schemas.microsoft.com/office/powerpoint/2010/main" val="2476581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Don’t Place Too Much Faith in any One </a:t>
            </a:r>
            <a:r>
              <a:rPr lang="en-US" dirty="0" smtClean="0"/>
              <a:t>Statistic</a:t>
            </a:r>
            <a:endParaRPr lang="en-US" dirty="0"/>
          </a:p>
        </p:txBody>
      </p:sp>
      <p:sp>
        <p:nvSpPr>
          <p:cNvPr id="3" name="Content Placeholder 2"/>
          <p:cNvSpPr>
            <a:spLocks noGrp="1"/>
          </p:cNvSpPr>
          <p:nvPr>
            <p:ph idx="1"/>
          </p:nvPr>
        </p:nvSpPr>
        <p:spPr/>
        <p:txBody>
          <a:bodyPr/>
          <a:lstStyle/>
          <a:p>
            <a:pPr marL="0" indent="0">
              <a:buNone/>
            </a:pPr>
            <a:r>
              <a:rPr lang="en-US" dirty="0" smtClean="0"/>
              <a:t> </a:t>
            </a:r>
            <a:r>
              <a:rPr lang="en-US" dirty="0"/>
              <a:t>“How to Lie with Statistics” </a:t>
            </a:r>
            <a:r>
              <a:rPr lang="en-US" dirty="0" smtClean="0"/>
              <a:t> </a:t>
            </a:r>
            <a:r>
              <a:rPr lang="en-US" dirty="0" smtClean="0">
                <a:sym typeface="Wingdings" panose="05000000000000000000" pitchFamily="2" charset="2"/>
              </a:rPr>
              <a:t> </a:t>
            </a:r>
            <a:r>
              <a:rPr lang="en-US" dirty="0" smtClean="0"/>
              <a:t>view </a:t>
            </a:r>
            <a:r>
              <a:rPr lang="en-US" dirty="0"/>
              <a:t>any single statistic with skepticism. </a:t>
            </a:r>
            <a:endParaRPr lang="en-US" dirty="0" smtClean="0"/>
          </a:p>
          <a:p>
            <a:endParaRPr lang="en-US" dirty="0"/>
          </a:p>
          <a:p>
            <a:r>
              <a:rPr lang="en-US" dirty="0" smtClean="0"/>
              <a:t>Any </a:t>
            </a:r>
            <a:r>
              <a:rPr lang="en-US" dirty="0"/>
              <a:t>number represents a distillation of a set of data, which was taken on a sample of a population by mistake-prone humans, using imperfect tools, in constantly changing conditions at a single point in time</a:t>
            </a:r>
            <a:r>
              <a:rPr lang="en-US" dirty="0" smtClean="0"/>
              <a:t>.</a:t>
            </a:r>
          </a:p>
          <a:p>
            <a:endParaRPr lang="en-US" dirty="0"/>
          </a:p>
        </p:txBody>
      </p:sp>
    </p:spTree>
    <p:extLst>
      <p:ext uri="{BB962C8B-B14F-4D97-AF65-F5344CB8AC3E}">
        <p14:creationId xmlns:p14="http://schemas.microsoft.com/office/powerpoint/2010/main" val="3725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Compete within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202919" y="2037677"/>
            <a:ext cx="9707330" cy="4820323"/>
          </a:xfrm>
          <a:prstGeom prst="rect">
            <a:avLst/>
          </a:prstGeom>
        </p:spPr>
      </p:pic>
    </p:spTree>
    <p:extLst>
      <p:ext uri="{BB962C8B-B14F-4D97-AF65-F5344CB8AC3E}">
        <p14:creationId xmlns:p14="http://schemas.microsoft.com/office/powerpoint/2010/main" val="26991144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a:t>
            </a:r>
            <a:endParaRPr lang="en-US" dirty="0"/>
          </a:p>
        </p:txBody>
      </p:sp>
      <p:sp>
        <p:nvSpPr>
          <p:cNvPr id="3" name="Content Placeholder 2"/>
          <p:cNvSpPr>
            <a:spLocks noGrp="1"/>
          </p:cNvSpPr>
          <p:nvPr>
            <p:ph idx="1"/>
          </p:nvPr>
        </p:nvSpPr>
        <p:spPr/>
        <p:txBody>
          <a:bodyPr/>
          <a:lstStyle/>
          <a:p>
            <a:r>
              <a:rPr lang="en-US" dirty="0"/>
              <a:t>The data was analyzed by another human, who works for an institution, which may have outside funders with differing motivations. Finally, the statistic or graph was delivered to you by a publisher that has its own interests in getting you to believe one idea.</a:t>
            </a:r>
          </a:p>
          <a:p>
            <a:endParaRPr lang="en-US" dirty="0"/>
          </a:p>
        </p:txBody>
      </p:sp>
    </p:spTree>
    <p:extLst>
      <p:ext uri="{BB962C8B-B14F-4D97-AF65-F5344CB8AC3E}">
        <p14:creationId xmlns:p14="http://schemas.microsoft.com/office/powerpoint/2010/main" val="3797559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to learn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17505" y="2854329"/>
            <a:ext cx="9554908" cy="2943636"/>
          </a:xfrm>
          <a:prstGeom prst="rect">
            <a:avLst/>
          </a:prstGeom>
        </p:spPr>
      </p:pic>
    </p:spTree>
    <p:extLst>
      <p:ext uri="{BB962C8B-B14F-4D97-AF65-F5344CB8AC3E}">
        <p14:creationId xmlns:p14="http://schemas.microsoft.com/office/powerpoint/2010/main" val="9156653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 lies. Let’s work!</a:t>
            </a:r>
            <a:endParaRPr lang="en-US" dirty="0"/>
          </a:p>
        </p:txBody>
      </p:sp>
      <p:sp>
        <p:nvSpPr>
          <p:cNvPr id="3" name="Content Placeholder 2"/>
          <p:cNvSpPr>
            <a:spLocks noGrp="1"/>
          </p:cNvSpPr>
          <p:nvPr>
            <p:ph idx="1"/>
          </p:nvPr>
        </p:nvSpPr>
        <p:spPr/>
        <p:txBody>
          <a:bodyPr/>
          <a:lstStyle/>
          <a:p>
            <a:r>
              <a:rPr lang="en-US" dirty="0" smtClean="0"/>
              <a:t>How to conduct descriptive statistics?</a:t>
            </a:r>
          </a:p>
          <a:p>
            <a:endParaRPr lang="en-US" dirty="0"/>
          </a:p>
          <a:p>
            <a:endParaRPr lang="en-US" dirty="0" smtClean="0"/>
          </a:p>
          <a:p>
            <a:r>
              <a:rPr lang="en-US" dirty="0" smtClean="0"/>
              <a:t>How to make </a:t>
            </a:r>
            <a:r>
              <a:rPr lang="en-US" dirty="0" err="1" smtClean="0"/>
              <a:t>ur</a:t>
            </a:r>
            <a:r>
              <a:rPr lang="en-US" dirty="0" smtClean="0"/>
              <a:t> life easier?</a:t>
            </a:r>
            <a:endParaRPr lang="en-US" dirty="0"/>
          </a:p>
        </p:txBody>
      </p:sp>
    </p:spTree>
    <p:extLst>
      <p:ext uri="{BB962C8B-B14F-4D97-AF65-F5344CB8AC3E}">
        <p14:creationId xmlns:p14="http://schemas.microsoft.com/office/powerpoint/2010/main" val="7555931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life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0676" y="2209630"/>
            <a:ext cx="6444192" cy="2438740"/>
          </a:xfrm>
          <a:prstGeom prst="rect">
            <a:avLst/>
          </a:prstGeom>
        </p:spPr>
      </p:pic>
      <p:pic>
        <p:nvPicPr>
          <p:cNvPr id="5" name="Picture 4"/>
          <p:cNvPicPr>
            <a:picLocks noChangeAspect="1"/>
          </p:cNvPicPr>
          <p:nvPr/>
        </p:nvPicPr>
        <p:blipFill>
          <a:blip r:embed="rId3"/>
          <a:stretch>
            <a:fillRect/>
          </a:stretch>
        </p:blipFill>
        <p:spPr>
          <a:xfrm>
            <a:off x="7647111" y="2011680"/>
            <a:ext cx="3877216" cy="4696480"/>
          </a:xfrm>
          <a:prstGeom prst="rect">
            <a:avLst/>
          </a:prstGeom>
        </p:spPr>
      </p:pic>
    </p:spTree>
    <p:extLst>
      <p:ext uri="{BB962C8B-B14F-4D97-AF65-F5344CB8AC3E}">
        <p14:creationId xmlns:p14="http://schemas.microsoft.com/office/powerpoint/2010/main" val="10677727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specialties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52330" y="2011680"/>
            <a:ext cx="6139670" cy="2343082"/>
          </a:xfrm>
          <a:prstGeom prst="rect">
            <a:avLst/>
          </a:prstGeom>
        </p:spPr>
      </p:pic>
      <p:pic>
        <p:nvPicPr>
          <p:cNvPr id="5" name="Picture 4"/>
          <p:cNvPicPr>
            <a:picLocks noChangeAspect="1"/>
          </p:cNvPicPr>
          <p:nvPr/>
        </p:nvPicPr>
        <p:blipFill>
          <a:blip r:embed="rId3"/>
          <a:stretch>
            <a:fillRect/>
          </a:stretch>
        </p:blipFill>
        <p:spPr>
          <a:xfrm>
            <a:off x="4666200" y="4428786"/>
            <a:ext cx="7525800" cy="2429214"/>
          </a:xfrm>
          <a:prstGeom prst="rect">
            <a:avLst/>
          </a:prstGeom>
        </p:spPr>
      </p:pic>
      <p:pic>
        <p:nvPicPr>
          <p:cNvPr id="6" name="Picture 5"/>
          <p:cNvPicPr>
            <a:picLocks noChangeAspect="1"/>
          </p:cNvPicPr>
          <p:nvPr/>
        </p:nvPicPr>
        <p:blipFill>
          <a:blip r:embed="rId4"/>
          <a:stretch>
            <a:fillRect/>
          </a:stretch>
        </p:blipFill>
        <p:spPr>
          <a:xfrm>
            <a:off x="0" y="1916022"/>
            <a:ext cx="5865962" cy="2438740"/>
          </a:xfrm>
          <a:prstGeom prst="rect">
            <a:avLst/>
          </a:prstGeom>
        </p:spPr>
      </p:pic>
    </p:spTree>
    <p:extLst>
      <p:ext uri="{BB962C8B-B14F-4D97-AF65-F5344CB8AC3E}">
        <p14:creationId xmlns:p14="http://schemas.microsoft.com/office/powerpoint/2010/main" val="21005720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hlinkClick r:id="rId3"/>
              </a:rPr>
              <a:t>https://pypi.org/project/tableone</a:t>
            </a:r>
            <a:r>
              <a:rPr lang="en-US" dirty="0" smtClean="0">
                <a:hlinkClick r:id="rId3"/>
              </a:rPr>
              <a:t>/</a:t>
            </a:r>
            <a:r>
              <a:rPr lang="en-US" dirty="0" smtClean="0"/>
              <a:t> </a:t>
            </a:r>
            <a:endParaRPr lang="en-US" dirty="0"/>
          </a:p>
          <a:p>
            <a:endParaRPr lang="en-US" dirty="0"/>
          </a:p>
        </p:txBody>
      </p:sp>
      <p:pic>
        <p:nvPicPr>
          <p:cNvPr id="4" name="Picture 3"/>
          <p:cNvPicPr>
            <a:picLocks noChangeAspect="1"/>
          </p:cNvPicPr>
          <p:nvPr/>
        </p:nvPicPr>
        <p:blipFill>
          <a:blip r:embed="rId4"/>
          <a:stretch>
            <a:fillRect/>
          </a:stretch>
        </p:blipFill>
        <p:spPr>
          <a:xfrm>
            <a:off x="2533153" y="2109603"/>
            <a:ext cx="7125694" cy="2638793"/>
          </a:xfrm>
          <a:prstGeom prst="rect">
            <a:avLst/>
          </a:prstGeom>
        </p:spPr>
      </p:pic>
    </p:spTree>
    <p:extLst>
      <p:ext uri="{BB962C8B-B14F-4D97-AF65-F5344CB8AC3E}">
        <p14:creationId xmlns:p14="http://schemas.microsoft.com/office/powerpoint/2010/main" val="36918528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1056" y="2011680"/>
            <a:ext cx="5753903" cy="2333951"/>
          </a:xfrm>
          <a:prstGeom prst="rect">
            <a:avLst/>
          </a:prstGeom>
        </p:spPr>
      </p:pic>
      <p:pic>
        <p:nvPicPr>
          <p:cNvPr id="5" name="Picture 4"/>
          <p:cNvPicPr>
            <a:picLocks noChangeAspect="1"/>
          </p:cNvPicPr>
          <p:nvPr/>
        </p:nvPicPr>
        <p:blipFill>
          <a:blip r:embed="rId4"/>
          <a:stretch>
            <a:fillRect/>
          </a:stretch>
        </p:blipFill>
        <p:spPr>
          <a:xfrm>
            <a:off x="6285676" y="2011680"/>
            <a:ext cx="5906324" cy="4010585"/>
          </a:xfrm>
          <a:prstGeom prst="rect">
            <a:avLst/>
          </a:prstGeom>
        </p:spPr>
      </p:pic>
      <p:pic>
        <p:nvPicPr>
          <p:cNvPr id="6" name="Picture 5"/>
          <p:cNvPicPr>
            <a:picLocks noChangeAspect="1"/>
          </p:cNvPicPr>
          <p:nvPr/>
        </p:nvPicPr>
        <p:blipFill>
          <a:blip r:embed="rId5"/>
          <a:stretch>
            <a:fillRect/>
          </a:stretch>
        </p:blipFill>
        <p:spPr>
          <a:xfrm>
            <a:off x="1202919" y="4715404"/>
            <a:ext cx="1479430" cy="1721260"/>
          </a:xfrm>
          <a:prstGeom prst="rect">
            <a:avLst/>
          </a:prstGeom>
        </p:spPr>
      </p:pic>
    </p:spTree>
    <p:extLst>
      <p:ext uri="{BB962C8B-B14F-4D97-AF65-F5344CB8AC3E}">
        <p14:creationId xmlns:p14="http://schemas.microsoft.com/office/powerpoint/2010/main" val="7824039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flexibility?</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hlinkClick r:id="rId3"/>
              </a:rPr>
              <a:t>http://www.danieldsjoberg.com/gtsummary</a:t>
            </a:r>
            <a:r>
              <a:rPr lang="en-US" dirty="0" smtClean="0">
                <a:hlinkClick r:id="rId3"/>
              </a:rPr>
              <a:t>/</a:t>
            </a:r>
            <a:r>
              <a:rPr lang="en-US" dirty="0" smtClean="0"/>
              <a:t> </a:t>
            </a:r>
            <a:endParaRPr lang="en-US" dirty="0"/>
          </a:p>
        </p:txBody>
      </p:sp>
      <p:pic>
        <p:nvPicPr>
          <p:cNvPr id="4" name="Picture 3"/>
          <p:cNvPicPr>
            <a:picLocks noChangeAspect="1"/>
          </p:cNvPicPr>
          <p:nvPr/>
        </p:nvPicPr>
        <p:blipFill>
          <a:blip r:embed="rId4"/>
          <a:stretch>
            <a:fillRect/>
          </a:stretch>
        </p:blipFill>
        <p:spPr>
          <a:xfrm>
            <a:off x="1009850" y="2871539"/>
            <a:ext cx="10766877" cy="2486521"/>
          </a:xfrm>
          <a:prstGeom prst="rect">
            <a:avLst/>
          </a:prstGeom>
        </p:spPr>
      </p:pic>
    </p:spTree>
    <p:extLst>
      <p:ext uri="{BB962C8B-B14F-4D97-AF65-F5344CB8AC3E}">
        <p14:creationId xmlns:p14="http://schemas.microsoft.com/office/powerpoint/2010/main" val="33337494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09019" y="2114366"/>
            <a:ext cx="9573961" cy="2629267"/>
          </a:xfrm>
          <a:prstGeom prst="rect">
            <a:avLst/>
          </a:prstGeom>
        </p:spPr>
      </p:pic>
    </p:spTree>
    <p:extLst>
      <p:ext uri="{BB962C8B-B14F-4D97-AF65-F5344CB8AC3E}">
        <p14:creationId xmlns:p14="http://schemas.microsoft.com/office/powerpoint/2010/main" val="40096845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3668" y="2011680"/>
            <a:ext cx="5143721" cy="3388456"/>
          </a:xfrm>
          <a:prstGeom prst="rect">
            <a:avLst/>
          </a:prstGeom>
        </p:spPr>
      </p:pic>
      <p:pic>
        <p:nvPicPr>
          <p:cNvPr id="5" name="Picture 4"/>
          <p:cNvPicPr>
            <a:picLocks noChangeAspect="1"/>
          </p:cNvPicPr>
          <p:nvPr/>
        </p:nvPicPr>
        <p:blipFill>
          <a:blip r:embed="rId3"/>
          <a:stretch>
            <a:fillRect/>
          </a:stretch>
        </p:blipFill>
        <p:spPr>
          <a:xfrm>
            <a:off x="5836048" y="2011680"/>
            <a:ext cx="6080202" cy="3760797"/>
          </a:xfrm>
          <a:prstGeom prst="rect">
            <a:avLst/>
          </a:prstGeom>
        </p:spPr>
      </p:pic>
      <p:pic>
        <p:nvPicPr>
          <p:cNvPr id="6" name="Picture 5"/>
          <p:cNvPicPr>
            <a:picLocks noChangeAspect="1"/>
          </p:cNvPicPr>
          <p:nvPr/>
        </p:nvPicPr>
        <p:blipFill>
          <a:blip r:embed="rId4"/>
          <a:stretch>
            <a:fillRect/>
          </a:stretch>
        </p:blipFill>
        <p:spPr>
          <a:xfrm>
            <a:off x="5836048" y="5991221"/>
            <a:ext cx="4991797" cy="752580"/>
          </a:xfrm>
          <a:prstGeom prst="rect">
            <a:avLst/>
          </a:prstGeom>
        </p:spPr>
      </p:pic>
    </p:spTree>
    <p:extLst>
      <p:ext uri="{BB962C8B-B14F-4D97-AF65-F5344CB8AC3E}">
        <p14:creationId xmlns:p14="http://schemas.microsoft.com/office/powerpoint/2010/main" val="1599891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a:t>Descriptive stats … Lies? </a:t>
            </a:r>
          </a:p>
          <a:p>
            <a:r>
              <a:rPr lang="en-US" dirty="0"/>
              <a:t>Inferential stats .. Lies? </a:t>
            </a:r>
            <a:endParaRPr lang="en-US" dirty="0" smtClean="0"/>
          </a:p>
          <a:p>
            <a:r>
              <a:rPr lang="en-US" dirty="0" smtClean="0"/>
              <a:t>Probability </a:t>
            </a:r>
          </a:p>
          <a:p>
            <a:r>
              <a:rPr lang="en-US" dirty="0" smtClean="0"/>
              <a:t>Distribution </a:t>
            </a:r>
          </a:p>
          <a:p>
            <a:r>
              <a:rPr lang="en-US" dirty="0" smtClean="0"/>
              <a:t>Breakout room</a:t>
            </a:r>
          </a:p>
        </p:txBody>
      </p:sp>
    </p:spTree>
    <p:extLst>
      <p:ext uri="{BB962C8B-B14F-4D97-AF65-F5344CB8AC3E}">
        <p14:creationId xmlns:p14="http://schemas.microsoft.com/office/powerpoint/2010/main" val="1784303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Inferential statistics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897592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Conduct a study!</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2050" name="Picture 2" descr="COVID-19: US researchers develop new cheap, DNA vaccine which may offer  protection from deadly virus | Covid News – India T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954" y="2292616"/>
            <a:ext cx="6810375" cy="382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246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2"/>
              </a:rPr>
              <a:t>A statewide antibody study estimates that 21% of New York City residents have had the coronavirus, Cuomo says.</a:t>
            </a:r>
            <a:r>
              <a:rPr lang="en-US" sz="4000" b="1" dirty="0"/>
              <a:t>”</a:t>
            </a:r>
          </a:p>
        </p:txBody>
      </p:sp>
    </p:spTree>
    <p:extLst>
      <p:ext uri="{BB962C8B-B14F-4D97-AF65-F5344CB8AC3E}">
        <p14:creationId xmlns:p14="http://schemas.microsoft.com/office/powerpoint/2010/main" val="25243274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70243" y="2011680"/>
            <a:ext cx="6849431" cy="4448796"/>
          </a:xfrm>
          <a:prstGeom prst="rect">
            <a:avLst/>
          </a:prstGeom>
        </p:spPr>
      </p:pic>
    </p:spTree>
    <p:extLst>
      <p:ext uri="{BB962C8B-B14F-4D97-AF65-F5344CB8AC3E}">
        <p14:creationId xmlns:p14="http://schemas.microsoft.com/office/powerpoint/2010/main" val="32205935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bias?</a:t>
            </a:r>
            <a:endParaRPr lang="en-US" dirty="0"/>
          </a:p>
        </p:txBody>
      </p:sp>
      <p:sp>
        <p:nvSpPr>
          <p:cNvPr id="3" name="Content Placeholder 2"/>
          <p:cNvSpPr>
            <a:spLocks noGrp="1"/>
          </p:cNvSpPr>
          <p:nvPr>
            <p:ph idx="1"/>
          </p:nvPr>
        </p:nvSpPr>
        <p:spPr/>
        <p:txBody>
          <a:bodyPr/>
          <a:lstStyle/>
          <a:p>
            <a:endParaRPr lang="en-US"/>
          </a:p>
        </p:txBody>
      </p:sp>
      <p:pic>
        <p:nvPicPr>
          <p:cNvPr id="4098"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444679" y="5848588"/>
            <a:ext cx="1837041" cy="369332"/>
          </a:xfrm>
          <a:prstGeom prst="rect">
            <a:avLst/>
          </a:prstGeom>
        </p:spPr>
        <p:txBody>
          <a:bodyPr wrap="none">
            <a:spAutoFit/>
          </a:bodyPr>
          <a:lstStyle/>
          <a:p>
            <a:r>
              <a:rPr lang="en-US" dirty="0"/>
              <a:t>What’s variance? </a:t>
            </a:r>
          </a:p>
        </p:txBody>
      </p:sp>
    </p:spTree>
    <p:extLst>
      <p:ext uri="{BB962C8B-B14F-4D97-AF65-F5344CB8AC3E}">
        <p14:creationId xmlns:p14="http://schemas.microsoft.com/office/powerpoint/2010/main" val="3011681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90178" y="2885999"/>
            <a:ext cx="8011643" cy="1086002"/>
          </a:xfrm>
          <a:prstGeom prst="rect">
            <a:avLst/>
          </a:prstGeom>
        </p:spPr>
      </p:pic>
    </p:spTree>
    <p:extLst>
      <p:ext uri="{BB962C8B-B14F-4D97-AF65-F5344CB8AC3E}">
        <p14:creationId xmlns:p14="http://schemas.microsoft.com/office/powerpoint/2010/main" val="40618099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822712" y="2031689"/>
            <a:ext cx="6003235" cy="4186231"/>
          </a:xfrm>
          <a:prstGeom prst="rect">
            <a:avLst/>
          </a:prstGeom>
        </p:spPr>
      </p:pic>
    </p:spTree>
    <p:extLst>
      <p:ext uri="{BB962C8B-B14F-4D97-AF65-F5344CB8AC3E}">
        <p14:creationId xmlns:p14="http://schemas.microsoft.com/office/powerpoint/2010/main" val="32276004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12519" y="1792936"/>
            <a:ext cx="6649378" cy="4677428"/>
          </a:xfrm>
          <a:prstGeom prst="rect">
            <a:avLst/>
          </a:prstGeom>
        </p:spPr>
      </p:pic>
    </p:spTree>
    <p:extLst>
      <p:ext uri="{BB962C8B-B14F-4D97-AF65-F5344CB8AC3E}">
        <p14:creationId xmlns:p14="http://schemas.microsoft.com/office/powerpoint/2010/main" val="6704492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Bias/variance?   Over or under?</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3"/>
              </a:rPr>
              <a:t>A statewide antibody study estimates that 21% of New York City residents have had the coronavirus, Cuomo says.</a:t>
            </a:r>
            <a:r>
              <a:rPr lang="en-US" sz="4000" b="1" dirty="0"/>
              <a:t>”</a:t>
            </a:r>
          </a:p>
        </p:txBody>
      </p:sp>
      <p:sp>
        <p:nvSpPr>
          <p:cNvPr id="4" name="Rectangle 3"/>
          <p:cNvSpPr/>
          <p:nvPr/>
        </p:nvSpPr>
        <p:spPr>
          <a:xfrm>
            <a:off x="8152249" y="5848588"/>
            <a:ext cx="1579278" cy="369332"/>
          </a:xfrm>
          <a:prstGeom prst="rect">
            <a:avLst/>
          </a:prstGeom>
        </p:spPr>
        <p:txBody>
          <a:bodyPr wrap="none">
            <a:spAutoFit/>
          </a:bodyPr>
          <a:lstStyle/>
          <a:p>
            <a:r>
              <a:rPr lang="en-US" b="1" dirty="0" smtClean="0"/>
              <a:t>What u think?</a:t>
            </a:r>
            <a:endParaRPr lang="en-US" b="1" dirty="0"/>
          </a:p>
        </p:txBody>
      </p:sp>
    </p:spTree>
    <p:extLst>
      <p:ext uri="{BB962C8B-B14F-4D97-AF65-F5344CB8AC3E}">
        <p14:creationId xmlns:p14="http://schemas.microsoft.com/office/powerpoint/2010/main" val="5509606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Indoor?</a:t>
            </a:r>
            <a:endParaRPr lang="en-US" dirty="0"/>
          </a:p>
        </p:txBody>
      </p:sp>
      <p:sp>
        <p:nvSpPr>
          <p:cNvPr id="3" name="Content Placeholder 2"/>
          <p:cNvSpPr>
            <a:spLocks noGrp="1"/>
          </p:cNvSpPr>
          <p:nvPr>
            <p:ph idx="1"/>
          </p:nvPr>
        </p:nvSpPr>
        <p:spPr/>
        <p:txBody>
          <a:bodyPr>
            <a:normAutofit/>
          </a:bodyPr>
          <a:lstStyle/>
          <a:p>
            <a:endParaRPr lang="en-US" sz="4000" b="1" dirty="0"/>
          </a:p>
        </p:txBody>
      </p:sp>
      <p:pic>
        <p:nvPicPr>
          <p:cNvPr id="4" name="Picture 3"/>
          <p:cNvPicPr>
            <a:picLocks noChangeAspect="1"/>
          </p:cNvPicPr>
          <p:nvPr/>
        </p:nvPicPr>
        <p:blipFill>
          <a:blip r:embed="rId3"/>
          <a:stretch>
            <a:fillRect/>
          </a:stretch>
        </p:blipFill>
        <p:spPr>
          <a:xfrm>
            <a:off x="1974821" y="2149816"/>
            <a:ext cx="8240275" cy="4286848"/>
          </a:xfrm>
          <a:prstGeom prst="rect">
            <a:avLst/>
          </a:prstGeom>
        </p:spPr>
      </p:pic>
    </p:spTree>
    <p:extLst>
      <p:ext uri="{BB962C8B-B14F-4D97-AF65-F5344CB8AC3E}">
        <p14:creationId xmlns:p14="http://schemas.microsoft.com/office/powerpoint/2010/main" val="119364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العركة؟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60861" y="2011680"/>
            <a:ext cx="8106906" cy="4477375"/>
          </a:xfrm>
          <a:prstGeom prst="rect">
            <a:avLst/>
          </a:prstGeom>
        </p:spPr>
      </p:pic>
      <p:sp>
        <p:nvSpPr>
          <p:cNvPr id="5" name="TextBox 4"/>
          <p:cNvSpPr txBox="1"/>
          <p:nvPr/>
        </p:nvSpPr>
        <p:spPr>
          <a:xfrm>
            <a:off x="8479586" y="5879067"/>
            <a:ext cx="2749471" cy="369332"/>
          </a:xfrm>
          <a:prstGeom prst="rect">
            <a:avLst/>
          </a:prstGeom>
          <a:noFill/>
        </p:spPr>
        <p:txBody>
          <a:bodyPr wrap="none" rtlCol="0">
            <a:spAutoFit/>
          </a:bodyPr>
          <a:lstStyle/>
          <a:p>
            <a:r>
              <a:rPr lang="en-US" dirty="0" smtClean="0"/>
              <a:t>What’s the difference?</a:t>
            </a:r>
            <a:endParaRPr lang="en-US" dirty="0"/>
          </a:p>
        </p:txBody>
      </p:sp>
    </p:spTree>
    <p:extLst>
      <p:ext uri="{BB962C8B-B14F-4D97-AF65-F5344CB8AC3E}">
        <p14:creationId xmlns:p14="http://schemas.microsoft.com/office/powerpoint/2010/main" val="33827467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sp>
        <p:nvSpPr>
          <p:cNvPr id="3" name="Content Placeholder 2"/>
          <p:cNvSpPr>
            <a:spLocks noGrp="1"/>
          </p:cNvSpPr>
          <p:nvPr>
            <p:ph idx="1"/>
          </p:nvPr>
        </p:nvSpPr>
        <p:spPr/>
        <p:txBody>
          <a:bodyPr/>
          <a:lstStyle/>
          <a:p>
            <a:r>
              <a:rPr lang="en-US" dirty="0"/>
              <a:t>What’s the probability the study measured someone who is fully self-quarantined? </a:t>
            </a:r>
            <a:endParaRPr lang="en-US" dirty="0" smtClean="0"/>
          </a:p>
          <a:p>
            <a:endParaRPr lang="en-US" dirty="0"/>
          </a:p>
          <a:p>
            <a:r>
              <a:rPr lang="en-US" dirty="0" smtClean="0"/>
              <a:t>How </a:t>
            </a:r>
            <a:r>
              <a:rPr lang="en-US" dirty="0"/>
              <a:t>many NYC residents are keeping themselves entirely to themselves</a:t>
            </a:r>
            <a:r>
              <a:rPr lang="en-US" dirty="0" smtClean="0"/>
              <a:t>?</a:t>
            </a:r>
          </a:p>
        </p:txBody>
      </p:sp>
    </p:spTree>
    <p:extLst>
      <p:ext uri="{BB962C8B-B14F-4D97-AF65-F5344CB8AC3E}">
        <p14:creationId xmlns:p14="http://schemas.microsoft.com/office/powerpoint/2010/main" val="481200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87153" y="3372149"/>
            <a:ext cx="10815611" cy="1217102"/>
          </a:xfrm>
          <a:prstGeom prst="rect">
            <a:avLst/>
          </a:prstGeom>
        </p:spPr>
      </p:pic>
    </p:spTree>
    <p:extLst>
      <p:ext uri="{BB962C8B-B14F-4D97-AF65-F5344CB8AC3E}">
        <p14:creationId xmlns:p14="http://schemas.microsoft.com/office/powerpoint/2010/main" val="13939842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46295" y="2312125"/>
            <a:ext cx="7897327" cy="3905795"/>
          </a:xfrm>
          <a:prstGeom prst="rect">
            <a:avLst/>
          </a:prstGeom>
        </p:spPr>
      </p:pic>
    </p:spTree>
    <p:extLst>
      <p:ext uri="{BB962C8B-B14F-4D97-AF65-F5344CB8AC3E}">
        <p14:creationId xmlns:p14="http://schemas.microsoft.com/office/powerpoint/2010/main" val="32603152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Undercoverage</a:t>
            </a:r>
            <a:r>
              <a:rPr lang="en-US" dirty="0" smtClean="0"/>
              <a:t>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9319" y="2149816"/>
            <a:ext cx="8240275" cy="4286848"/>
          </a:xfrm>
          <a:prstGeom prst="rect">
            <a:avLst/>
          </a:prstGeom>
        </p:spPr>
      </p:pic>
      <p:sp>
        <p:nvSpPr>
          <p:cNvPr id="5" name="Rectangle 4"/>
          <p:cNvSpPr/>
          <p:nvPr/>
        </p:nvSpPr>
        <p:spPr>
          <a:xfrm>
            <a:off x="9635177" y="6217920"/>
            <a:ext cx="1580882" cy="369332"/>
          </a:xfrm>
          <a:prstGeom prst="rect">
            <a:avLst/>
          </a:prstGeom>
        </p:spPr>
        <p:txBody>
          <a:bodyPr wrap="none">
            <a:spAutoFit/>
          </a:bodyPr>
          <a:lstStyle/>
          <a:p>
            <a:r>
              <a:rPr lang="en-US" b="1" dirty="0"/>
              <a:t>How to solve?</a:t>
            </a:r>
          </a:p>
        </p:txBody>
      </p:sp>
    </p:spTree>
    <p:extLst>
      <p:ext uri="{BB962C8B-B14F-4D97-AF65-F5344CB8AC3E}">
        <p14:creationId xmlns:p14="http://schemas.microsoft.com/office/powerpoint/2010/main" val="7284546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9683" y="2475374"/>
            <a:ext cx="6772516" cy="1757855"/>
          </a:xfrm>
          <a:prstGeom prst="rect">
            <a:avLst/>
          </a:prstGeom>
        </p:spPr>
      </p:pic>
      <p:sp>
        <p:nvSpPr>
          <p:cNvPr id="5" name="Rectangle 4"/>
          <p:cNvSpPr/>
          <p:nvPr/>
        </p:nvSpPr>
        <p:spPr>
          <a:xfrm>
            <a:off x="2858220" y="4696923"/>
            <a:ext cx="6553979" cy="584775"/>
          </a:xfrm>
          <a:prstGeom prst="rect">
            <a:avLst/>
          </a:prstGeom>
        </p:spPr>
        <p:txBody>
          <a:bodyPr wrap="square">
            <a:spAutoFit/>
          </a:bodyPr>
          <a:lstStyle/>
          <a:p>
            <a:r>
              <a:rPr lang="en-US" sz="3200" b="1" dirty="0"/>
              <a:t> “all NYC residents </a:t>
            </a:r>
            <a:r>
              <a:rPr lang="en-US" sz="3200" b="1" i="1" dirty="0"/>
              <a:t>who go outside</a:t>
            </a:r>
            <a:r>
              <a:rPr lang="en-US" sz="3200" b="1" dirty="0"/>
              <a:t>”</a:t>
            </a:r>
          </a:p>
        </p:txBody>
      </p:sp>
    </p:spTree>
    <p:extLst>
      <p:ext uri="{BB962C8B-B14F-4D97-AF65-F5344CB8AC3E}">
        <p14:creationId xmlns:p14="http://schemas.microsoft.com/office/powerpoint/2010/main" val="13617402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fixed?</a:t>
            </a:r>
            <a:endParaRPr lang="en-US" dirty="0"/>
          </a:p>
        </p:txBody>
      </p:sp>
      <p:sp>
        <p:nvSpPr>
          <p:cNvPr id="3" name="Content Placeholder 2"/>
          <p:cNvSpPr>
            <a:spLocks noGrp="1"/>
          </p:cNvSpPr>
          <p:nvPr>
            <p:ph idx="1"/>
          </p:nvPr>
        </p:nvSpPr>
        <p:spPr/>
        <p:txBody>
          <a:bodyPr/>
          <a:lstStyle/>
          <a:p>
            <a:endParaRPr lang="en-US"/>
          </a:p>
        </p:txBody>
      </p:sp>
      <p:sp>
        <p:nvSpPr>
          <p:cNvPr id="5" name="Rectangle 4"/>
          <p:cNvSpPr/>
          <p:nvPr/>
        </p:nvSpPr>
        <p:spPr>
          <a:xfrm>
            <a:off x="8887920" y="2640485"/>
            <a:ext cx="2964273" cy="646331"/>
          </a:xfrm>
          <a:prstGeom prst="rect">
            <a:avLst/>
          </a:prstGeom>
        </p:spPr>
        <p:txBody>
          <a:bodyPr wrap="none">
            <a:spAutoFit/>
          </a:bodyPr>
          <a:lstStyle/>
          <a:p>
            <a:r>
              <a:rPr lang="en-US" dirty="0"/>
              <a:t>The study tested people “</a:t>
            </a:r>
            <a:r>
              <a:rPr lang="en-US" dirty="0" smtClean="0"/>
              <a:t>at</a:t>
            </a:r>
          </a:p>
          <a:p>
            <a:r>
              <a:rPr lang="en-US" dirty="0" smtClean="0"/>
              <a:t> </a:t>
            </a:r>
            <a:r>
              <a:rPr lang="en-US" dirty="0"/>
              <a:t>grocery and big-box stores.” </a:t>
            </a:r>
          </a:p>
        </p:txBody>
      </p:sp>
      <p:sp>
        <p:nvSpPr>
          <p:cNvPr id="6" name="Rectangle 5"/>
          <p:cNvSpPr/>
          <p:nvPr/>
        </p:nvSpPr>
        <p:spPr>
          <a:xfrm>
            <a:off x="9271720" y="5731706"/>
            <a:ext cx="1572866" cy="369332"/>
          </a:xfrm>
          <a:prstGeom prst="rect">
            <a:avLst/>
          </a:prstGeom>
        </p:spPr>
        <p:txBody>
          <a:bodyPr wrap="none">
            <a:spAutoFit/>
          </a:bodyPr>
          <a:lstStyle/>
          <a:p>
            <a:r>
              <a:rPr lang="en-US" b="1" dirty="0"/>
              <a:t>Any problem?</a:t>
            </a:r>
          </a:p>
        </p:txBody>
      </p:sp>
      <p:pic>
        <p:nvPicPr>
          <p:cNvPr id="8" name="Picture 7"/>
          <p:cNvPicPr>
            <a:picLocks noChangeAspect="1"/>
          </p:cNvPicPr>
          <p:nvPr/>
        </p:nvPicPr>
        <p:blipFill>
          <a:blip r:embed="rId3"/>
          <a:stretch>
            <a:fillRect/>
          </a:stretch>
        </p:blipFill>
        <p:spPr>
          <a:xfrm>
            <a:off x="2156604" y="2445173"/>
            <a:ext cx="4962884" cy="3655865"/>
          </a:xfrm>
          <a:prstGeom prst="rect">
            <a:avLst/>
          </a:prstGeom>
        </p:spPr>
      </p:pic>
    </p:spTree>
    <p:extLst>
      <p:ext uri="{BB962C8B-B14F-4D97-AF65-F5344CB8AC3E}">
        <p14:creationId xmlns:p14="http://schemas.microsoft.com/office/powerpoint/2010/main" val="2854853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Grocery frequent visits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4415" y="2800262"/>
            <a:ext cx="8383170" cy="1257475"/>
          </a:xfrm>
          <a:prstGeom prst="rect">
            <a:avLst/>
          </a:prstGeom>
        </p:spPr>
      </p:pic>
    </p:spTree>
    <p:extLst>
      <p:ext uri="{BB962C8B-B14F-4D97-AF65-F5344CB8AC3E}">
        <p14:creationId xmlns:p14="http://schemas.microsoft.com/office/powerpoint/2010/main" val="8746603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6840" y="1038556"/>
            <a:ext cx="8202170" cy="4572638"/>
          </a:xfrm>
          <a:prstGeom prst="rect">
            <a:avLst/>
          </a:prstGeom>
        </p:spPr>
      </p:pic>
      <p:sp>
        <p:nvSpPr>
          <p:cNvPr id="5" name="Rectangle 4"/>
          <p:cNvSpPr/>
          <p:nvPr/>
        </p:nvSpPr>
        <p:spPr>
          <a:xfrm>
            <a:off x="9178392" y="5790333"/>
            <a:ext cx="2018501" cy="646331"/>
          </a:xfrm>
          <a:prstGeom prst="rect">
            <a:avLst/>
          </a:prstGeom>
        </p:spPr>
        <p:txBody>
          <a:bodyPr wrap="none">
            <a:spAutoFit/>
          </a:bodyPr>
          <a:lstStyle/>
          <a:p>
            <a:endParaRPr lang="en-US" b="1" dirty="0" smtClean="0">
              <a:latin typeface="charter"/>
            </a:endParaRPr>
          </a:p>
          <a:p>
            <a:r>
              <a:rPr lang="en-US" dirty="0" smtClean="0">
                <a:latin typeface="charter"/>
              </a:rPr>
              <a:t> </a:t>
            </a:r>
            <a:r>
              <a:rPr lang="en-US" b="1" dirty="0">
                <a:latin typeface="charter"/>
              </a:rPr>
              <a:t>volunteer </a:t>
            </a:r>
            <a:r>
              <a:rPr lang="en-US" b="1" dirty="0" smtClean="0">
                <a:latin typeface="charter"/>
              </a:rPr>
              <a:t>bias ?</a:t>
            </a:r>
            <a:endParaRPr lang="en-US" b="1" dirty="0"/>
          </a:p>
        </p:txBody>
      </p:sp>
    </p:spTree>
    <p:extLst>
      <p:ext uri="{BB962C8B-B14F-4D97-AF65-F5344CB8AC3E}">
        <p14:creationId xmlns:p14="http://schemas.microsoft.com/office/powerpoint/2010/main" val="602308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solve?</a:t>
            </a:r>
            <a:endParaRPr lang="en-US" dirty="0"/>
          </a:p>
        </p:txBody>
      </p:sp>
      <p:sp>
        <p:nvSpPr>
          <p:cNvPr id="3" name="Content Placeholder 2"/>
          <p:cNvSpPr>
            <a:spLocks noGrp="1"/>
          </p:cNvSpPr>
          <p:nvPr>
            <p:ph idx="1"/>
          </p:nvPr>
        </p:nvSpPr>
        <p:spPr/>
        <p:txBody>
          <a:bodyPr/>
          <a:lstStyle/>
          <a:p>
            <a:endParaRPr lang="en-US"/>
          </a:p>
        </p:txBody>
      </p:sp>
      <p:pic>
        <p:nvPicPr>
          <p:cNvPr id="5"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1971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r>
              <a:rPr lang="en-US" dirty="0" smtClean="0"/>
              <a:t>Why? </a:t>
            </a:r>
            <a:endParaRPr lang="en-US" dirty="0"/>
          </a:p>
        </p:txBody>
      </p:sp>
    </p:spTree>
    <p:extLst>
      <p:ext uri="{BB962C8B-B14F-4D97-AF65-F5344CB8AC3E}">
        <p14:creationId xmlns:p14="http://schemas.microsoft.com/office/powerpoint/2010/main" val="1214262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vs (statistics/AI/ML/DP)</a:t>
            </a:r>
            <a:endParaRPr lang="en-US" dirty="0"/>
          </a:p>
        </p:txBody>
      </p:sp>
      <p:sp>
        <p:nvSpPr>
          <p:cNvPr id="3" name="Content Placeholder 2"/>
          <p:cNvSpPr>
            <a:spLocks noGrp="1"/>
          </p:cNvSpPr>
          <p:nvPr>
            <p:ph idx="1"/>
          </p:nvPr>
        </p:nvSpPr>
        <p:spPr/>
        <p:txBody>
          <a:bodyPr/>
          <a:lstStyle/>
          <a:p>
            <a:endParaRPr lang="en-US"/>
          </a:p>
        </p:txBody>
      </p:sp>
      <p:pic>
        <p:nvPicPr>
          <p:cNvPr id="1026" name="Picture 2" descr="بسبب قطة.. الشرطة التركية توقف مواطنا وتحيله للمحاكمة - وكالة أنباء تركي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76" y="2199891"/>
            <a:ext cx="7527260" cy="4236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803692" y="4845989"/>
            <a:ext cx="2876550" cy="1590675"/>
          </a:xfrm>
          <a:prstGeom prst="rect">
            <a:avLst/>
          </a:prstGeom>
        </p:spPr>
      </p:pic>
      <p:pic>
        <p:nvPicPr>
          <p:cNvPr id="7" name="Picture 6"/>
          <p:cNvPicPr>
            <a:picLocks noChangeAspect="1"/>
          </p:cNvPicPr>
          <p:nvPr/>
        </p:nvPicPr>
        <p:blipFill>
          <a:blip r:embed="rId4"/>
          <a:stretch>
            <a:fillRect/>
          </a:stretch>
        </p:blipFill>
        <p:spPr>
          <a:xfrm>
            <a:off x="8036936" y="2747963"/>
            <a:ext cx="4000500" cy="1143000"/>
          </a:xfrm>
          <a:prstGeom prst="rect">
            <a:avLst/>
          </a:prstGeom>
        </p:spPr>
      </p:pic>
    </p:spTree>
    <p:extLst>
      <p:ext uri="{BB962C8B-B14F-4D97-AF65-F5344CB8AC3E}">
        <p14:creationId xmlns:p14="http://schemas.microsoft.com/office/powerpoint/2010/main" val="15127282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7836" y="2876473"/>
            <a:ext cx="7716327" cy="1105054"/>
          </a:xfrm>
          <a:prstGeom prst="rect">
            <a:avLst/>
          </a:prstGeom>
        </p:spPr>
      </p:pic>
    </p:spTree>
    <p:extLst>
      <p:ext uri="{BB962C8B-B14F-4D97-AF65-F5344CB8AC3E}">
        <p14:creationId xmlns:p14="http://schemas.microsoft.com/office/powerpoint/2010/main" val="16395884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493662" y="2320290"/>
            <a:ext cx="6408964" cy="3589020"/>
          </a:xfrm>
          <a:prstGeom prst="rect">
            <a:avLst/>
          </a:prstGeom>
        </p:spPr>
      </p:pic>
    </p:spTree>
    <p:extLst>
      <p:ext uri="{BB962C8B-B14F-4D97-AF65-F5344CB8AC3E}">
        <p14:creationId xmlns:p14="http://schemas.microsoft.com/office/powerpoint/2010/main" val="35463426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Biased </a:t>
            </a:r>
            <a:r>
              <a:rPr lang="en-US" dirty="0" smtClean="0"/>
              <a:t>conclusions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2023494" y="2785973"/>
            <a:ext cx="8145012" cy="1286054"/>
          </a:xfrm>
          <a:prstGeom prst="rect">
            <a:avLst/>
          </a:prstGeom>
        </p:spPr>
      </p:pic>
      <p:sp>
        <p:nvSpPr>
          <p:cNvPr id="6" name="Rectangle 5"/>
          <p:cNvSpPr/>
          <p:nvPr/>
        </p:nvSpPr>
        <p:spPr>
          <a:xfrm>
            <a:off x="5591643" y="5037826"/>
            <a:ext cx="2499934" cy="461665"/>
          </a:xfrm>
          <a:prstGeom prst="rect">
            <a:avLst/>
          </a:prstGeom>
        </p:spPr>
        <p:txBody>
          <a:bodyPr wrap="square">
            <a:spAutoFit/>
          </a:bodyPr>
          <a:lstStyle/>
          <a:p>
            <a:r>
              <a:rPr lang="en-US" sz="2400" b="1" dirty="0"/>
              <a:t>PCR sensitivity</a:t>
            </a:r>
            <a:endParaRPr lang="en-US" b="1" dirty="0"/>
          </a:p>
        </p:txBody>
      </p:sp>
      <p:sp>
        <p:nvSpPr>
          <p:cNvPr id="7" name="Rectangle 6"/>
          <p:cNvSpPr/>
          <p:nvPr/>
        </p:nvSpPr>
        <p:spPr>
          <a:xfrm>
            <a:off x="6094959" y="6146821"/>
            <a:ext cx="1096775" cy="369332"/>
          </a:xfrm>
          <a:prstGeom prst="rect">
            <a:avLst/>
          </a:prstGeom>
        </p:spPr>
        <p:txBody>
          <a:bodyPr wrap="none">
            <a:spAutoFit/>
          </a:bodyPr>
          <a:lstStyle/>
          <a:p>
            <a:r>
              <a:rPr lang="en-US" dirty="0"/>
              <a:t>threshold</a:t>
            </a:r>
          </a:p>
        </p:txBody>
      </p:sp>
      <p:sp>
        <p:nvSpPr>
          <p:cNvPr id="8" name="Down Arrow 7"/>
          <p:cNvSpPr/>
          <p:nvPr/>
        </p:nvSpPr>
        <p:spPr>
          <a:xfrm>
            <a:off x="9109494" y="4589253"/>
            <a:ext cx="1059012" cy="1557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6200000">
            <a:off x="10360659" y="4633315"/>
            <a:ext cx="1651528" cy="1168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226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vs selection</a:t>
            </a:r>
            <a:endParaRPr lang="en-US" dirty="0"/>
          </a:p>
        </p:txBody>
      </p:sp>
      <p:sp>
        <p:nvSpPr>
          <p:cNvPr id="3" name="Content Placeholder 2"/>
          <p:cNvSpPr>
            <a:spLocks noGrp="1"/>
          </p:cNvSpPr>
          <p:nvPr>
            <p:ph idx="1"/>
          </p:nvPr>
        </p:nvSpPr>
        <p:spPr/>
        <p:txBody>
          <a:bodyPr/>
          <a:lstStyle/>
          <a:p>
            <a:endParaRPr lang="en-US"/>
          </a:p>
        </p:txBody>
      </p:sp>
      <p:sp>
        <p:nvSpPr>
          <p:cNvPr id="4" name="Down Arrow 3"/>
          <p:cNvSpPr/>
          <p:nvPr/>
        </p:nvSpPr>
        <p:spPr>
          <a:xfrm>
            <a:off x="2829464" y="3761117"/>
            <a:ext cx="1507585" cy="1911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6200000">
            <a:off x="5471596" y="3965702"/>
            <a:ext cx="1911251" cy="1502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88471" y="5124892"/>
            <a:ext cx="1571264" cy="461665"/>
          </a:xfrm>
          <a:prstGeom prst="rect">
            <a:avLst/>
          </a:prstGeom>
        </p:spPr>
        <p:txBody>
          <a:bodyPr wrap="none">
            <a:spAutoFit/>
          </a:bodyPr>
          <a:lstStyle/>
          <a:p>
            <a:r>
              <a:rPr lang="ar-EG" sz="2400" b="1" dirty="0"/>
              <a:t>خالصين ؟</a:t>
            </a:r>
            <a:endParaRPr lang="en-US" sz="2400" b="1" dirty="0"/>
          </a:p>
        </p:txBody>
      </p:sp>
    </p:spTree>
    <p:extLst>
      <p:ext uri="{BB962C8B-B14F-4D97-AF65-F5344CB8AC3E}">
        <p14:creationId xmlns:p14="http://schemas.microsoft.com/office/powerpoint/2010/main" val="40917699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 </a:t>
            </a: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8527369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a:t>
            </a:r>
            <a:r>
              <a:rPr lang="en-US" dirty="0" smtClean="0"/>
              <a:t>?</a:t>
            </a:r>
          </a:p>
          <a:p>
            <a:endParaRPr lang="en-US" dirty="0"/>
          </a:p>
          <a:p>
            <a:endParaRPr lang="en-US" dirty="0" smtClean="0"/>
          </a:p>
          <a:p>
            <a:endParaRPr lang="en-US" dirty="0"/>
          </a:p>
          <a:p>
            <a:pPr marL="0" indent="0">
              <a:lnSpc>
                <a:spcPct val="100000"/>
              </a:lnSpc>
              <a:spcBef>
                <a:spcPts val="0"/>
              </a:spcBef>
              <a:spcAft>
                <a:spcPts val="0"/>
              </a:spcAft>
              <a:buClrTx/>
              <a:buNone/>
              <a:defRPr/>
            </a:pPr>
            <a:r>
              <a:rPr lang="en-US" dirty="0" smtClean="0"/>
              <a:t>- What </a:t>
            </a:r>
            <a:r>
              <a:rPr lang="en-US" dirty="0"/>
              <a:t>do we know for sure?</a:t>
            </a:r>
          </a:p>
          <a:p>
            <a:endParaRPr lang="en-US" dirty="0"/>
          </a:p>
          <a:p>
            <a:pPr marL="0" indent="0">
              <a:buNone/>
            </a:pP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3922327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Insider</a:t>
            </a:r>
            <a:endParaRPr lang="en-US" b="1" dirty="0"/>
          </a:p>
        </p:txBody>
      </p:sp>
      <p:sp>
        <p:nvSpPr>
          <p:cNvPr id="3" name="Content Placeholder 2"/>
          <p:cNvSpPr>
            <a:spLocks noGrp="1"/>
          </p:cNvSpPr>
          <p:nvPr>
            <p:ph idx="1"/>
          </p:nvPr>
        </p:nvSpPr>
        <p:spPr/>
        <p:txBody>
          <a:bodyPr/>
          <a:lstStyle/>
          <a:p>
            <a:r>
              <a:rPr lang="en-US" dirty="0"/>
              <a:t>“preliminary” </a:t>
            </a:r>
            <a:endParaRPr lang="ar-EG" dirty="0" smtClean="0"/>
          </a:p>
          <a:p>
            <a:r>
              <a:rPr lang="en-US" dirty="0" smtClean="0"/>
              <a:t>sampling </a:t>
            </a:r>
            <a:r>
              <a:rPr lang="en-US" dirty="0"/>
              <a:t>issues </a:t>
            </a:r>
            <a:endParaRPr lang="en-US" dirty="0" smtClean="0"/>
          </a:p>
          <a:p>
            <a:endParaRPr lang="en-US" dirty="0"/>
          </a:p>
          <a:p>
            <a:endParaRPr lang="en-US" dirty="0" smtClean="0"/>
          </a:p>
          <a:p>
            <a:endParaRPr lang="en-US" dirty="0"/>
          </a:p>
          <a:p>
            <a:r>
              <a:rPr lang="en-US" dirty="0" smtClean="0"/>
              <a:t>So where is the problem?</a:t>
            </a:r>
            <a:endParaRPr lang="en-US" dirty="0"/>
          </a:p>
        </p:txBody>
      </p:sp>
    </p:spTree>
    <p:extLst>
      <p:ext uri="{BB962C8B-B14F-4D97-AF65-F5344CB8AC3E}">
        <p14:creationId xmlns:p14="http://schemas.microsoft.com/office/powerpoint/2010/main" val="13234461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problem?</a:t>
            </a:r>
            <a:endParaRPr lang="en-US" dirty="0"/>
          </a:p>
        </p:txBody>
      </p:sp>
      <p:sp>
        <p:nvSpPr>
          <p:cNvPr id="3" name="Content Placeholder 2"/>
          <p:cNvSpPr>
            <a:spLocks noGrp="1"/>
          </p:cNvSpPr>
          <p:nvPr>
            <p:ph idx="1"/>
          </p:nvPr>
        </p:nvSpPr>
        <p:spPr/>
        <p:txBody>
          <a:bodyPr/>
          <a:lstStyle/>
          <a:p>
            <a:r>
              <a:rPr lang="en-US" dirty="0" err="1" smtClean="0"/>
              <a:t>Soret</a:t>
            </a:r>
            <a:r>
              <a:rPr lang="en-US" dirty="0" smtClean="0"/>
              <a:t> el telephone el 5arban</a:t>
            </a:r>
            <a:endParaRPr lang="en-US" dirty="0"/>
          </a:p>
        </p:txBody>
      </p:sp>
      <p:pic>
        <p:nvPicPr>
          <p:cNvPr id="2050" name="Picture 2" descr="🇸🇦 عبدالله بن عبدالعزيز su Twitter: &amp;quot;Le téléphone arabe هي لعبة تلفون  خربان سميت بهذا الإسم لأن العرب ينقلون الكلام بسرعة ولو كان خاطئ  #تعلم_الفرنسية http://t.co/BbKq6Xwmpy&amp;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027" y="2589990"/>
            <a:ext cx="3865293" cy="38189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لعبة التلفون الخربان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043" y="3008573"/>
            <a:ext cx="5582819" cy="314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337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a:t>
            </a:r>
            <a:endParaRPr lang="en-US" dirty="0"/>
          </a:p>
        </p:txBody>
      </p:sp>
      <p:sp>
        <p:nvSpPr>
          <p:cNvPr id="3" name="Content Placeholder 2"/>
          <p:cNvSpPr>
            <a:spLocks noGrp="1"/>
          </p:cNvSpPr>
          <p:nvPr>
            <p:ph idx="1"/>
          </p:nvPr>
        </p:nvSpPr>
        <p:spPr/>
        <p:txBody>
          <a:bodyPr/>
          <a:lstStyle/>
          <a:p>
            <a:pPr marL="0" indent="0">
              <a:buNone/>
            </a:pPr>
            <a:r>
              <a:rPr lang="en-US" dirty="0" smtClean="0"/>
              <a:t>1- Read all article?</a:t>
            </a:r>
          </a:p>
          <a:p>
            <a:pPr marL="0" indent="0">
              <a:buNone/>
            </a:pPr>
            <a:r>
              <a:rPr lang="en-US" dirty="0" smtClean="0"/>
              <a:t>2- say I haven’t read </a:t>
            </a:r>
          </a:p>
          <a:p>
            <a:pPr marL="0" indent="0">
              <a:buNone/>
            </a:pPr>
            <a:r>
              <a:rPr lang="en-US" dirty="0" smtClean="0"/>
              <a:t>3- report the title only?</a:t>
            </a:r>
            <a:endParaRPr lang="en-US" dirty="0"/>
          </a:p>
        </p:txBody>
      </p:sp>
      <p:pic>
        <p:nvPicPr>
          <p:cNvPr id="5" name="Picture 4"/>
          <p:cNvPicPr>
            <a:picLocks noChangeAspect="1"/>
          </p:cNvPicPr>
          <p:nvPr/>
        </p:nvPicPr>
        <p:blipFill>
          <a:blip r:embed="rId3"/>
          <a:stretch>
            <a:fillRect/>
          </a:stretch>
        </p:blipFill>
        <p:spPr>
          <a:xfrm>
            <a:off x="6094959" y="2205377"/>
            <a:ext cx="3532914" cy="3532914"/>
          </a:xfrm>
          <a:prstGeom prst="rect">
            <a:avLst/>
          </a:prstGeom>
        </p:spPr>
      </p:pic>
    </p:spTree>
    <p:extLst>
      <p:ext uri="{BB962C8B-B14F-4D97-AF65-F5344CB8AC3E}">
        <p14:creationId xmlns:p14="http://schemas.microsoft.com/office/powerpoint/2010/main" val="25877137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5967" y="2794959"/>
            <a:ext cx="9982118" cy="1110358"/>
          </a:xfrm>
          <a:prstGeom prst="rect">
            <a:avLst/>
          </a:prstGeom>
        </p:spPr>
      </p:pic>
    </p:spTree>
    <p:extLst>
      <p:ext uri="{BB962C8B-B14F-4D97-AF65-F5344CB8AC3E}">
        <p14:creationId xmlns:p14="http://schemas.microsoft.com/office/powerpoint/2010/main" val="1600691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18339" y="1532866"/>
            <a:ext cx="8316486" cy="4715533"/>
          </a:xfrm>
          <a:prstGeom prst="rect">
            <a:avLst/>
          </a:prstGeom>
        </p:spPr>
      </p:pic>
    </p:spTree>
    <p:extLst>
      <p:ext uri="{BB962C8B-B14F-4D97-AF65-F5344CB8AC3E}">
        <p14:creationId xmlns:p14="http://schemas.microsoft.com/office/powerpoint/2010/main" val="179789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reporting bias happens? </a:t>
            </a:r>
            <a:endParaRPr lang="en-US" dirty="0"/>
          </a:p>
        </p:txBody>
      </p:sp>
      <p:sp>
        <p:nvSpPr>
          <p:cNvPr id="3" name="Content Placeholder 2"/>
          <p:cNvSpPr>
            <a:spLocks noGrp="1"/>
          </p:cNvSpPr>
          <p:nvPr>
            <p:ph idx="1"/>
          </p:nvPr>
        </p:nvSpPr>
        <p:spPr/>
        <p:txBody>
          <a:bodyPr/>
          <a:lstStyle/>
          <a:p>
            <a:r>
              <a:rPr lang="en-US" dirty="0" smtClean="0"/>
              <a:t>Journal club? </a:t>
            </a:r>
          </a:p>
          <a:p>
            <a:r>
              <a:rPr lang="en-US" dirty="0" smtClean="0"/>
              <a:t>Twitter? </a:t>
            </a:r>
          </a:p>
          <a:p>
            <a:r>
              <a:rPr lang="en-US" dirty="0" smtClean="0"/>
              <a:t>Trick </a:t>
            </a:r>
          </a:p>
          <a:p>
            <a:r>
              <a:rPr lang="en-US" dirty="0"/>
              <a:t>Feel </a:t>
            </a:r>
            <a:r>
              <a:rPr lang="en-US" dirty="0" smtClean="0"/>
              <a:t>better</a:t>
            </a:r>
          </a:p>
          <a:p>
            <a:r>
              <a:rPr lang="en-US" dirty="0" smtClean="0"/>
              <a:t>Advertising a scientific article </a:t>
            </a:r>
          </a:p>
          <a:p>
            <a:endParaRPr lang="en-US" dirty="0"/>
          </a:p>
        </p:txBody>
      </p:sp>
    </p:spTree>
    <p:extLst>
      <p:ext uri="{BB962C8B-B14F-4D97-AF65-F5344CB8AC3E}">
        <p14:creationId xmlns:p14="http://schemas.microsoft.com/office/powerpoint/2010/main" val="12986166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633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r>
              <a:rPr lang="en-US" dirty="0" smtClean="0"/>
              <a:t>As good as the assumptions</a:t>
            </a:r>
          </a:p>
          <a:p>
            <a:endParaRPr lang="en-US" dirty="0" smtClean="0"/>
          </a:p>
          <a:p>
            <a:endParaRPr lang="en-US" dirty="0"/>
          </a:p>
        </p:txBody>
      </p:sp>
      <p:pic>
        <p:nvPicPr>
          <p:cNvPr id="4" name="Picture 2" descr="Bridging the Gap Between Digital and Telepho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351" y="2626663"/>
            <a:ext cx="6580909" cy="381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37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5880" y="2439406"/>
            <a:ext cx="9631119" cy="3600953"/>
          </a:xfrm>
          <a:prstGeom prst="rect">
            <a:avLst/>
          </a:prstGeom>
        </p:spPr>
      </p:pic>
    </p:spTree>
    <p:extLst>
      <p:ext uri="{BB962C8B-B14F-4D97-AF65-F5344CB8AC3E}">
        <p14:creationId xmlns:p14="http://schemas.microsoft.com/office/powerpoint/2010/main" val="26881984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برومو فيلم ألف مبروك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007" y="2031558"/>
            <a:ext cx="5873473" cy="4405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4730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 = </a:t>
            </a:r>
            <a:r>
              <a:rPr lang="ar-EG" dirty="0" smtClean="0"/>
              <a:t>30 </a:t>
            </a:r>
            <a:r>
              <a:rPr lang="en-US" dirty="0" smtClean="0"/>
              <a:t> friends</a:t>
            </a:r>
            <a:endParaRPr lang="en-US" dirty="0"/>
          </a:p>
        </p:txBody>
      </p:sp>
      <p:sp>
        <p:nvSpPr>
          <p:cNvPr id="6" name="Content Placeholder 5"/>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9698" y="2967135"/>
            <a:ext cx="8750216" cy="1420567"/>
          </a:xfrm>
          <a:prstGeom prst="rect">
            <a:avLst/>
          </a:prstGeom>
        </p:spPr>
      </p:pic>
    </p:spTree>
    <p:extLst>
      <p:ext uri="{BB962C8B-B14F-4D97-AF65-F5344CB8AC3E}">
        <p14:creationId xmlns:p14="http://schemas.microsoft.com/office/powerpoint/2010/main" val="361506791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dirty="0"/>
          </a:p>
        </p:txBody>
      </p:sp>
      <p:pic>
        <p:nvPicPr>
          <p:cNvPr id="3" name="Picture 2"/>
          <p:cNvPicPr>
            <a:picLocks noChangeAspect="1"/>
          </p:cNvPicPr>
          <p:nvPr/>
        </p:nvPicPr>
        <p:blipFill>
          <a:blip r:embed="rId3"/>
          <a:stretch>
            <a:fillRect/>
          </a:stretch>
        </p:blipFill>
        <p:spPr>
          <a:xfrm>
            <a:off x="2651136" y="2718559"/>
            <a:ext cx="6598673" cy="2792482"/>
          </a:xfrm>
          <a:prstGeom prst="rect">
            <a:avLst/>
          </a:prstGeom>
        </p:spPr>
      </p:pic>
    </p:spTree>
    <p:extLst>
      <p:ext uri="{BB962C8B-B14F-4D97-AF65-F5344CB8AC3E}">
        <p14:creationId xmlns:p14="http://schemas.microsoft.com/office/powerpoint/2010/main" val="8755547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Basics </a:t>
            </a:r>
            <a:endParaRPr lang="en-US" dirty="0"/>
          </a:p>
        </p:txBody>
      </p:sp>
      <p:sp>
        <p:nvSpPr>
          <p:cNvPr id="5" name="Content Placeholder 4"/>
          <p:cNvSpPr>
            <a:spLocks noGrp="1"/>
          </p:cNvSpPr>
          <p:nvPr>
            <p:ph idx="1"/>
          </p:nvPr>
        </p:nvSpPr>
        <p:spPr/>
        <p:txBody>
          <a:bodyPr/>
          <a:lstStyle/>
          <a:p>
            <a:endParaRPr lang="en-US" dirty="0"/>
          </a:p>
        </p:txBody>
      </p:sp>
      <p:sp>
        <p:nvSpPr>
          <p:cNvPr id="2" name="Rectangle 1"/>
          <p:cNvSpPr/>
          <p:nvPr/>
        </p:nvSpPr>
        <p:spPr>
          <a:xfrm>
            <a:off x="2239347" y="2929812"/>
            <a:ext cx="9144000" cy="523220"/>
          </a:xfrm>
          <a:prstGeom prst="rect">
            <a:avLst/>
          </a:prstGeom>
        </p:spPr>
        <p:txBody>
          <a:bodyPr wrap="square">
            <a:spAutoFit/>
          </a:bodyPr>
          <a:lstStyle/>
          <a:p>
            <a:r>
              <a:rPr lang="en-US" sz="2800" b="1" i="1" dirty="0"/>
              <a:t>“I’m, like, a 1000% sure that, like, they’re going to be late”</a:t>
            </a:r>
            <a:endParaRPr lang="en-US" sz="2800" b="1" dirty="0"/>
          </a:p>
        </p:txBody>
      </p:sp>
      <p:sp>
        <p:nvSpPr>
          <p:cNvPr id="3" name="Rectangle 2"/>
          <p:cNvSpPr/>
          <p:nvPr/>
        </p:nvSpPr>
        <p:spPr>
          <a:xfrm>
            <a:off x="8475110" y="5937409"/>
            <a:ext cx="1511952" cy="369332"/>
          </a:xfrm>
          <a:prstGeom prst="rect">
            <a:avLst/>
          </a:prstGeom>
        </p:spPr>
        <p:txBody>
          <a:bodyPr wrap="none">
            <a:spAutoFit/>
          </a:bodyPr>
          <a:lstStyle/>
          <a:p>
            <a:r>
              <a:rPr lang="en-US" dirty="0"/>
              <a:t>Any problem?</a:t>
            </a:r>
          </a:p>
        </p:txBody>
      </p:sp>
    </p:spTree>
    <p:extLst>
      <p:ext uri="{BB962C8B-B14F-4D97-AF65-F5344CB8AC3E}">
        <p14:creationId xmlns:p14="http://schemas.microsoft.com/office/powerpoint/2010/main" val="4068838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Tree>
    <p:extLst>
      <p:ext uri="{BB962C8B-B14F-4D97-AF65-F5344CB8AC3E}">
        <p14:creationId xmlns:p14="http://schemas.microsoft.com/office/powerpoint/2010/main" val="2639663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Tree>
    <p:extLst>
      <p:ext uri="{BB962C8B-B14F-4D97-AF65-F5344CB8AC3E}">
        <p14:creationId xmlns:p14="http://schemas.microsoft.com/office/powerpoint/2010/main" val="554477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13691</TotalTime>
  <Words>5271</Words>
  <Application>Microsoft Office PowerPoint</Application>
  <PresentationFormat>Widescreen</PresentationFormat>
  <Paragraphs>899</Paragraphs>
  <Slides>182</Slides>
  <Notes>128</Notes>
  <HiddenSlides>38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182</vt:i4>
      </vt:variant>
    </vt:vector>
  </HeadingPairs>
  <TitlesOfParts>
    <vt:vector size="189" baseType="lpstr">
      <vt:lpstr>Arial</vt:lpstr>
      <vt:lpstr>Calibri</vt:lpstr>
      <vt:lpstr>charter</vt:lpstr>
      <vt:lpstr>Corbel</vt:lpstr>
      <vt:lpstr>Tahoma</vt:lpstr>
      <vt:lpstr>Wingdings</vt:lpstr>
      <vt:lpstr>3_Banded</vt:lpstr>
      <vt:lpstr>Data Analyst Nanodegree </vt:lpstr>
      <vt:lpstr>SUPPORT  / REPOs</vt:lpstr>
      <vt:lpstr>PowerPoint Presentation</vt:lpstr>
      <vt:lpstr>Competition </vt:lpstr>
      <vt:lpstr>Compete within</vt:lpstr>
      <vt:lpstr>Agenda</vt:lpstr>
      <vt:lpstr>العركة؟</vt:lpstr>
      <vt:lpstr>Analytics vs (statistics/AI/ML/DP)</vt:lpstr>
      <vt:lpstr>PowerPoint Presentation</vt:lpstr>
      <vt:lpstr>انت جاي تعمل ايه؟</vt:lpstr>
      <vt:lpstr>PowerPoint Presentation</vt:lpstr>
      <vt:lpstr>PowerPoint Presentation</vt:lpstr>
      <vt:lpstr>Data type </vt:lpstr>
      <vt:lpstr>Data type </vt:lpstr>
      <vt:lpstr>Data type </vt:lpstr>
      <vt:lpstr>Bone marrow transplantation</vt:lpstr>
      <vt:lpstr>Standard deviation</vt:lpstr>
      <vt:lpstr>PowerPoint Presentation</vt:lpstr>
      <vt:lpstr>Solution</vt:lpstr>
      <vt:lpstr>How to choose?</vt:lpstr>
      <vt:lpstr>solution</vt:lpstr>
      <vt:lpstr>65 years old</vt:lpstr>
      <vt:lpstr>Where is the mean?</vt:lpstr>
      <vt:lpstr>PowerPoint Presentation</vt:lpstr>
      <vt:lpstr>PowerPoint Presentation</vt:lpstr>
      <vt:lpstr>And now?</vt:lpstr>
      <vt:lpstr>Makes sense?</vt:lpstr>
      <vt:lpstr>Makes sense?</vt:lpstr>
      <vt:lpstr>Conclusion?</vt:lpstr>
      <vt:lpstr>Two hospitals </vt:lpstr>
      <vt:lpstr>Hospital with more boys?</vt:lpstr>
      <vt:lpstr>4 heads out of 5?</vt:lpstr>
      <vt:lpstr>Conclusion?</vt:lpstr>
      <vt:lpstr>Academic papers?</vt:lpstr>
      <vt:lpstr>Back to methodology section</vt:lpstr>
      <vt:lpstr>Conclusion?</vt:lpstr>
      <vt:lpstr>Iq test </vt:lpstr>
      <vt:lpstr>increased lifespan by 2 years on average</vt:lpstr>
      <vt:lpstr>More than 80% of Dentists recommend Colgate</vt:lpstr>
      <vt:lpstr>More than 80% of Dentists recommend Colgate</vt:lpstr>
      <vt:lpstr>The question</vt:lpstr>
      <vt:lpstr>misleading</vt:lpstr>
      <vt:lpstr>Conclusion?</vt:lpstr>
      <vt:lpstr>  </vt:lpstr>
      <vt:lpstr>Context   </vt:lpstr>
      <vt:lpstr>Unemployment </vt:lpstr>
      <vt:lpstr>Changed definition</vt:lpstr>
      <vt:lpstr>Conclusion? </vt:lpstr>
      <vt:lpstr>Don’t Place Too Much Faith in any One Statistic</vt:lpstr>
      <vt:lpstr>Enough?</vt:lpstr>
      <vt:lpstr>Want to learn more?</vt:lpstr>
      <vt:lpstr>Enough lies. Let’s work!</vt:lpstr>
      <vt:lpstr>Real life </vt:lpstr>
      <vt:lpstr>Different specialties </vt:lpstr>
      <vt:lpstr>PowerPoint Presentation</vt:lpstr>
      <vt:lpstr>What happened?</vt:lpstr>
      <vt:lpstr>More flexibility?</vt:lpstr>
      <vt:lpstr>PowerPoint Presentation</vt:lpstr>
      <vt:lpstr>PowerPoint Presentation</vt:lpstr>
      <vt:lpstr>Inferential statistics</vt:lpstr>
      <vt:lpstr>Conduct a study!</vt:lpstr>
      <vt:lpstr>What u think?</vt:lpstr>
      <vt:lpstr>Trust  </vt:lpstr>
      <vt:lpstr>What is bias?</vt:lpstr>
      <vt:lpstr>PowerPoint Presentation</vt:lpstr>
      <vt:lpstr>PowerPoint Presentation</vt:lpstr>
      <vt:lpstr>PowerPoint Presentation</vt:lpstr>
      <vt:lpstr>Bias/variance?   Over or under?</vt:lpstr>
      <vt:lpstr>Indoor?</vt:lpstr>
      <vt:lpstr>Questions to ask?</vt:lpstr>
      <vt:lpstr>conclusion</vt:lpstr>
      <vt:lpstr>PowerPoint Presentation</vt:lpstr>
      <vt:lpstr>Undercoverage bias</vt:lpstr>
      <vt:lpstr>Solution</vt:lpstr>
      <vt:lpstr>Now fixed?</vt:lpstr>
      <vt:lpstr>Grocery frequent visits</vt:lpstr>
      <vt:lpstr>PowerPoint Presentation</vt:lpstr>
      <vt:lpstr>How to solve?</vt:lpstr>
      <vt:lpstr>No Solution  </vt:lpstr>
      <vt:lpstr>No Solution  </vt:lpstr>
      <vt:lpstr>PowerPoint Presentation</vt:lpstr>
      <vt:lpstr>Biased conclusions</vt:lpstr>
      <vt:lpstr>Information vs selection</vt:lpstr>
      <vt:lpstr>Conclusion about population?</vt:lpstr>
      <vt:lpstr>Conclusion about population?</vt:lpstr>
      <vt:lpstr>Business Insider</vt:lpstr>
      <vt:lpstr>What is the problem?</vt:lpstr>
      <vt:lpstr>Most common</vt:lpstr>
      <vt:lpstr>Reporting bias</vt:lpstr>
      <vt:lpstr>When reporting bias happens? </vt:lpstr>
      <vt:lpstr>Is the study worthless?</vt:lpstr>
      <vt:lpstr>Is the study worthless?</vt:lpstr>
      <vt:lpstr>PowerPoint Presentation</vt:lpstr>
      <vt:lpstr>PowerPoint Presentation</vt:lpstr>
      <vt:lpstr>N = 30  friends</vt:lpstr>
      <vt:lpstr>PowerPoint Presentation</vt:lpstr>
      <vt:lpstr>Basics </vt:lpstr>
      <vt:lpstr>How many options?</vt:lpstr>
      <vt:lpstr>How many options?</vt:lpstr>
      <vt:lpstr>How many options?</vt:lpstr>
      <vt:lpstr>How many options?</vt:lpstr>
      <vt:lpstr>Counting basics </vt:lpstr>
      <vt:lpstr>Complement </vt:lpstr>
      <vt:lpstr>PowerPoint Presentation</vt:lpstr>
      <vt:lpstr>PowerPoint Presentation</vt:lpstr>
      <vt:lpstr>approaches to probability</vt:lpstr>
      <vt:lpstr>counting</vt:lpstr>
      <vt:lpstr>Counting stuff</vt:lpstr>
      <vt:lpstr>وفجأة ....</vt:lpstr>
      <vt:lpstr>counting</vt:lpstr>
      <vt:lpstr>Real life</vt:lpstr>
      <vt:lpstr>Real life</vt:lpstr>
      <vt:lpstr>approaches to probability</vt:lpstr>
      <vt:lpstr>Counting vs distribution?</vt:lpstr>
      <vt:lpstr>Counting !!</vt:lpstr>
      <vt:lpstr>Counting !!</vt:lpstr>
      <vt:lpstr>assumptions</vt:lpstr>
      <vt:lpstr>Back to problem!</vt:lpstr>
      <vt:lpstr>Birthday DENOMINATOR</vt:lpstr>
      <vt:lpstr>Birthday DENOMINATOR</vt:lpstr>
      <vt:lpstr>Birthday DENOMINATOR</vt:lpstr>
      <vt:lpstr>Birthday DENOMINATOR</vt:lpstr>
      <vt:lpstr>Birthday NUMERATOR</vt:lpstr>
      <vt:lpstr>Birthday NUMERATOR</vt:lpstr>
      <vt:lpstr>THE TRICK!</vt:lpstr>
      <vt:lpstr>NUMERATOR</vt:lpstr>
      <vt:lpstr>NUMERATOR</vt:lpstr>
      <vt:lpstr>What we want?</vt:lpstr>
      <vt:lpstr>What we want!</vt:lpstr>
      <vt:lpstr>conclusion</vt:lpstr>
      <vt:lpstr>Different N </vt:lpstr>
      <vt:lpstr>IS THIS THE BEST SOLUTION?</vt:lpstr>
      <vt:lpstr>IS THIS THE BEST SOLUTION?</vt:lpstr>
      <vt:lpstr>Life insurance data (480,040) </vt:lpstr>
      <vt:lpstr>By month</vt:lpstr>
      <vt:lpstr>PowerPoint Presentation</vt:lpstr>
      <vt:lpstr>End of counting</vt:lpstr>
      <vt:lpstr>Welcome to distribution </vt:lpstr>
      <vt:lpstr>How to solve with combinatorics</vt:lpstr>
      <vt:lpstr>Truth table?</vt:lpstr>
      <vt:lpstr>Welcome to distributions</vt:lpstr>
      <vt:lpstr>Binomial distribution</vt:lpstr>
      <vt:lpstr>What’s a probability distribution?</vt:lpstr>
      <vt:lpstr>Distribution </vt:lpstr>
      <vt:lpstr>Drinks till vomit</vt:lpstr>
      <vt:lpstr>Distribution </vt:lpstr>
      <vt:lpstr>PowerPoint Presentation</vt:lpstr>
      <vt:lpstr>Welcome to distribution</vt:lpstr>
      <vt:lpstr>More info?</vt:lpstr>
      <vt:lpstr>Theme </vt:lpstr>
      <vt:lpstr>PowerPoint Presentation</vt:lpstr>
      <vt:lpstr>PowerPoint Presentation</vt:lpstr>
      <vt:lpstr>PowerPoint Presentation</vt:lpstr>
      <vt:lpstr>Name of graph?</vt:lpstr>
      <vt:lpstr>PowerPoint Presentation</vt:lpstr>
      <vt:lpstr>PowerPoint Presentation</vt:lpstr>
      <vt:lpstr>More precise?</vt:lpstr>
      <vt:lpstr>Even smaller?</vt:lpstr>
      <vt:lpstr>approximation</vt:lpstr>
      <vt:lpstr>No benefit yet</vt:lpstr>
      <vt:lpstr>solution</vt:lpstr>
      <vt:lpstr>PowerPoint Presentation</vt:lpstr>
      <vt:lpstr>PowerPoint Presentation</vt:lpstr>
      <vt:lpstr>How to choose?</vt:lpstr>
      <vt:lpstr>Pause a minute</vt:lpstr>
      <vt:lpstr>Pause a minute</vt:lpstr>
      <vt:lpstr>Is the study worthless?</vt:lpstr>
      <vt:lpstr>How to choose?</vt:lpstr>
      <vt:lpstr>لولو من أبولو </vt:lpstr>
      <vt:lpstr>It differs</vt:lpstr>
      <vt:lpstr>Choosing Your Distribution</vt:lpstr>
      <vt:lpstr>Which distribution?</vt:lpstr>
      <vt:lpstr>Popular distributions </vt:lpstr>
      <vt:lpstr>Why do I need a distribution?</vt:lpstr>
      <vt:lpstr>Why wait? </vt:lpstr>
      <vt:lpstr>Without parameters </vt:lpstr>
      <vt:lpstr>لولو من أبولو </vt:lpstr>
      <vt:lpstr>Normal distribution</vt:lpstr>
      <vt:lpstr>Pause a minute</vt:lpstr>
      <vt:lpstr>More info?</vt:lpstr>
      <vt:lpstr>Theme </vt:lpstr>
      <vt:lpstr>Breakout room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651</cp:revision>
  <dcterms:created xsi:type="dcterms:W3CDTF">2021-02-25T12:40:45Z</dcterms:created>
  <dcterms:modified xsi:type="dcterms:W3CDTF">2021-12-29T14:27:56Z</dcterms:modified>
</cp:coreProperties>
</file>